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1.jpeg" ContentType="image/jpeg"/>
  <Override PartName="/ppt/media/image2.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_rels/slide1.xml.rels" ContentType="application/vnd.openxmlformats-package.relationships+xml"/>
  <Override PartName="/ppt/slides/_rels/slide22.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
        <p:nvSpPr>
          <p:cNvPr id="24" name="PlaceHolder 2"/>
          <p:cNvSpPr>
            <a:spLocks noGrp="1"/>
          </p:cNvSpPr>
          <p:nvPr>
            <p:ph type="body"/>
          </p:nvPr>
        </p:nvSpPr>
        <p:spPr>
          <a:xfrm>
            <a:off x="1219320" y="2438280"/>
            <a:ext cx="975312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25" name="PlaceHolder 3"/>
          <p:cNvSpPr>
            <a:spLocks noGrp="1"/>
          </p:cNvSpPr>
          <p:nvPr>
            <p:ph type="body"/>
          </p:nvPr>
        </p:nvSpPr>
        <p:spPr>
          <a:xfrm>
            <a:off x="1219320" y="4627440"/>
            <a:ext cx="975312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
        <p:nvSpPr>
          <p:cNvPr id="27" name="PlaceHolder 2"/>
          <p:cNvSpPr>
            <a:spLocks noGrp="1"/>
          </p:cNvSpPr>
          <p:nvPr>
            <p:ph type="body"/>
          </p:nvPr>
        </p:nvSpPr>
        <p:spPr>
          <a:xfrm>
            <a:off x="1219320" y="243828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28" name="PlaceHolder 3"/>
          <p:cNvSpPr>
            <a:spLocks noGrp="1"/>
          </p:cNvSpPr>
          <p:nvPr>
            <p:ph type="body"/>
          </p:nvPr>
        </p:nvSpPr>
        <p:spPr>
          <a:xfrm>
            <a:off x="6216840" y="243828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29" name="PlaceHolder 4"/>
          <p:cNvSpPr>
            <a:spLocks noGrp="1"/>
          </p:cNvSpPr>
          <p:nvPr>
            <p:ph type="body"/>
          </p:nvPr>
        </p:nvSpPr>
        <p:spPr>
          <a:xfrm>
            <a:off x="1219320" y="462744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30" name="PlaceHolder 5"/>
          <p:cNvSpPr>
            <a:spLocks noGrp="1"/>
          </p:cNvSpPr>
          <p:nvPr>
            <p:ph type="body"/>
          </p:nvPr>
        </p:nvSpPr>
        <p:spPr>
          <a:xfrm>
            <a:off x="6216840" y="462744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
        <p:nvSpPr>
          <p:cNvPr id="32" name="PlaceHolder 2"/>
          <p:cNvSpPr>
            <a:spLocks noGrp="1"/>
          </p:cNvSpPr>
          <p:nvPr>
            <p:ph type="body"/>
          </p:nvPr>
        </p:nvSpPr>
        <p:spPr>
          <a:xfrm>
            <a:off x="1219320" y="2438280"/>
            <a:ext cx="314028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33" name="PlaceHolder 3"/>
          <p:cNvSpPr>
            <a:spLocks noGrp="1"/>
          </p:cNvSpPr>
          <p:nvPr>
            <p:ph type="body"/>
          </p:nvPr>
        </p:nvSpPr>
        <p:spPr>
          <a:xfrm>
            <a:off x="4516920" y="2438280"/>
            <a:ext cx="314028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34" name="PlaceHolder 4"/>
          <p:cNvSpPr>
            <a:spLocks noGrp="1"/>
          </p:cNvSpPr>
          <p:nvPr>
            <p:ph type="body"/>
          </p:nvPr>
        </p:nvSpPr>
        <p:spPr>
          <a:xfrm>
            <a:off x="7814520" y="2438280"/>
            <a:ext cx="314028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35" name="PlaceHolder 5"/>
          <p:cNvSpPr>
            <a:spLocks noGrp="1"/>
          </p:cNvSpPr>
          <p:nvPr>
            <p:ph type="body"/>
          </p:nvPr>
        </p:nvSpPr>
        <p:spPr>
          <a:xfrm>
            <a:off x="1219320" y="4627440"/>
            <a:ext cx="314028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36" name="PlaceHolder 6"/>
          <p:cNvSpPr>
            <a:spLocks noGrp="1"/>
          </p:cNvSpPr>
          <p:nvPr>
            <p:ph type="body"/>
          </p:nvPr>
        </p:nvSpPr>
        <p:spPr>
          <a:xfrm>
            <a:off x="4516920" y="4627440"/>
            <a:ext cx="314028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37" name="PlaceHolder 7"/>
          <p:cNvSpPr>
            <a:spLocks noGrp="1"/>
          </p:cNvSpPr>
          <p:nvPr>
            <p:ph type="body"/>
          </p:nvPr>
        </p:nvSpPr>
        <p:spPr>
          <a:xfrm>
            <a:off x="7814520" y="4627440"/>
            <a:ext cx="314028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
        <p:nvSpPr>
          <p:cNvPr id="41" name="PlaceHolder 2"/>
          <p:cNvSpPr>
            <a:spLocks noGrp="1"/>
          </p:cNvSpPr>
          <p:nvPr>
            <p:ph type="subTitle"/>
          </p:nvPr>
        </p:nvSpPr>
        <p:spPr>
          <a:xfrm>
            <a:off x="1219320" y="2438280"/>
            <a:ext cx="9753120" cy="4190760"/>
          </a:xfrm>
          <a:prstGeom prst="rect">
            <a:avLst/>
          </a:prstGeom>
        </p:spPr>
        <p:txBody>
          <a:bodyPr lIns="0" rIns="0" tIns="0" bIns="0" anchor="ctr">
            <a:noAutofit/>
          </a:bodyPr>
          <a:p>
            <a:pPr algn="ctr"/>
            <a:endParaRPr b="0" lang="pl-PL"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
        <p:nvSpPr>
          <p:cNvPr id="43" name="PlaceHolder 2"/>
          <p:cNvSpPr>
            <a:spLocks noGrp="1"/>
          </p:cNvSpPr>
          <p:nvPr>
            <p:ph type="body"/>
          </p:nvPr>
        </p:nvSpPr>
        <p:spPr>
          <a:xfrm>
            <a:off x="1219320" y="2438280"/>
            <a:ext cx="9753120" cy="4190760"/>
          </a:xfrm>
          <a:prstGeom prst="rect">
            <a:avLst/>
          </a:prstGeom>
        </p:spPr>
        <p:txBody>
          <a:bodyPr lIns="0" rIns="0" tIns="0" bIns="0">
            <a:normAutofit/>
          </a:bodyPr>
          <a:p>
            <a:endParaRPr b="0" lang="en-US" sz="3200" spc="-1" strike="noStrike">
              <a:solidFill>
                <a:srgbClr val="333333"/>
              </a:solidFill>
              <a:latin typeface="Microsoft Sans Serif"/>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
        <p:nvSpPr>
          <p:cNvPr id="45" name="PlaceHolder 2"/>
          <p:cNvSpPr>
            <a:spLocks noGrp="1"/>
          </p:cNvSpPr>
          <p:nvPr>
            <p:ph type="body"/>
          </p:nvPr>
        </p:nvSpPr>
        <p:spPr>
          <a:xfrm>
            <a:off x="1219320" y="2438280"/>
            <a:ext cx="4759200" cy="419076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46" name="PlaceHolder 3"/>
          <p:cNvSpPr>
            <a:spLocks noGrp="1"/>
          </p:cNvSpPr>
          <p:nvPr>
            <p:ph type="body"/>
          </p:nvPr>
        </p:nvSpPr>
        <p:spPr>
          <a:xfrm>
            <a:off x="6216840" y="2438280"/>
            <a:ext cx="4759200" cy="4190760"/>
          </a:xfrm>
          <a:prstGeom prst="rect">
            <a:avLst/>
          </a:prstGeom>
        </p:spPr>
        <p:txBody>
          <a:bodyPr lIns="0" rIns="0" tIns="0" bIns="0">
            <a:normAutofit/>
          </a:bodyPr>
          <a:p>
            <a:endParaRPr b="0" lang="en-US" sz="3200" spc="-1" strike="noStrike">
              <a:solidFill>
                <a:srgbClr val="333333"/>
              </a:solidFill>
              <a:latin typeface="Microsoft Sans Serif"/>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1219320" y="1417680"/>
            <a:ext cx="9753120" cy="3318840"/>
          </a:xfrm>
          <a:prstGeom prst="rect">
            <a:avLst/>
          </a:prstGeom>
        </p:spPr>
        <p:txBody>
          <a:bodyPr lIns="0" rIns="0" tIns="0" bIns="0" anchor="ctr">
            <a:noAutofit/>
          </a:bodyPr>
          <a:p>
            <a:pPr algn="ctr"/>
            <a:endParaRPr b="0" lang="pl-PL"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
        <p:nvSpPr>
          <p:cNvPr id="50" name="PlaceHolder 2"/>
          <p:cNvSpPr>
            <a:spLocks noGrp="1"/>
          </p:cNvSpPr>
          <p:nvPr>
            <p:ph type="body"/>
          </p:nvPr>
        </p:nvSpPr>
        <p:spPr>
          <a:xfrm>
            <a:off x="1219320" y="243828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51" name="PlaceHolder 3"/>
          <p:cNvSpPr>
            <a:spLocks noGrp="1"/>
          </p:cNvSpPr>
          <p:nvPr>
            <p:ph type="body"/>
          </p:nvPr>
        </p:nvSpPr>
        <p:spPr>
          <a:xfrm>
            <a:off x="6216840" y="2438280"/>
            <a:ext cx="4759200" cy="419076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52" name="PlaceHolder 4"/>
          <p:cNvSpPr>
            <a:spLocks noGrp="1"/>
          </p:cNvSpPr>
          <p:nvPr>
            <p:ph type="body"/>
          </p:nvPr>
        </p:nvSpPr>
        <p:spPr>
          <a:xfrm>
            <a:off x="1219320" y="462744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
        <p:nvSpPr>
          <p:cNvPr id="3" name="PlaceHolder 2"/>
          <p:cNvSpPr>
            <a:spLocks noGrp="1"/>
          </p:cNvSpPr>
          <p:nvPr>
            <p:ph type="subTitle"/>
          </p:nvPr>
        </p:nvSpPr>
        <p:spPr>
          <a:xfrm>
            <a:off x="1219320" y="2438280"/>
            <a:ext cx="9753120" cy="4190760"/>
          </a:xfrm>
          <a:prstGeom prst="rect">
            <a:avLst/>
          </a:prstGeom>
        </p:spPr>
        <p:txBody>
          <a:bodyPr lIns="0" rIns="0" tIns="0" bIns="0" anchor="ctr">
            <a:noAutofit/>
          </a:bodyPr>
          <a:p>
            <a:pPr algn="ctr"/>
            <a:endParaRPr b="0" lang="pl-PL"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
        <p:nvSpPr>
          <p:cNvPr id="54" name="PlaceHolder 2"/>
          <p:cNvSpPr>
            <a:spLocks noGrp="1"/>
          </p:cNvSpPr>
          <p:nvPr>
            <p:ph type="body"/>
          </p:nvPr>
        </p:nvSpPr>
        <p:spPr>
          <a:xfrm>
            <a:off x="1219320" y="2438280"/>
            <a:ext cx="4759200" cy="419076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55" name="PlaceHolder 3"/>
          <p:cNvSpPr>
            <a:spLocks noGrp="1"/>
          </p:cNvSpPr>
          <p:nvPr>
            <p:ph type="body"/>
          </p:nvPr>
        </p:nvSpPr>
        <p:spPr>
          <a:xfrm>
            <a:off x="6216840" y="243828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56" name="PlaceHolder 4"/>
          <p:cNvSpPr>
            <a:spLocks noGrp="1"/>
          </p:cNvSpPr>
          <p:nvPr>
            <p:ph type="body"/>
          </p:nvPr>
        </p:nvSpPr>
        <p:spPr>
          <a:xfrm>
            <a:off x="6216840" y="462744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
        <p:nvSpPr>
          <p:cNvPr id="58" name="PlaceHolder 2"/>
          <p:cNvSpPr>
            <a:spLocks noGrp="1"/>
          </p:cNvSpPr>
          <p:nvPr>
            <p:ph type="body"/>
          </p:nvPr>
        </p:nvSpPr>
        <p:spPr>
          <a:xfrm>
            <a:off x="1219320" y="243828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59" name="PlaceHolder 3"/>
          <p:cNvSpPr>
            <a:spLocks noGrp="1"/>
          </p:cNvSpPr>
          <p:nvPr>
            <p:ph type="body"/>
          </p:nvPr>
        </p:nvSpPr>
        <p:spPr>
          <a:xfrm>
            <a:off x="6216840" y="243828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60" name="PlaceHolder 4"/>
          <p:cNvSpPr>
            <a:spLocks noGrp="1"/>
          </p:cNvSpPr>
          <p:nvPr>
            <p:ph type="body"/>
          </p:nvPr>
        </p:nvSpPr>
        <p:spPr>
          <a:xfrm>
            <a:off x="1219320" y="4627440"/>
            <a:ext cx="975312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
        <p:nvSpPr>
          <p:cNvPr id="62" name="PlaceHolder 2"/>
          <p:cNvSpPr>
            <a:spLocks noGrp="1"/>
          </p:cNvSpPr>
          <p:nvPr>
            <p:ph type="body"/>
          </p:nvPr>
        </p:nvSpPr>
        <p:spPr>
          <a:xfrm>
            <a:off x="1219320" y="2438280"/>
            <a:ext cx="975312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63" name="PlaceHolder 3"/>
          <p:cNvSpPr>
            <a:spLocks noGrp="1"/>
          </p:cNvSpPr>
          <p:nvPr>
            <p:ph type="body"/>
          </p:nvPr>
        </p:nvSpPr>
        <p:spPr>
          <a:xfrm>
            <a:off x="1219320" y="4627440"/>
            <a:ext cx="975312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
        <p:nvSpPr>
          <p:cNvPr id="65" name="PlaceHolder 2"/>
          <p:cNvSpPr>
            <a:spLocks noGrp="1"/>
          </p:cNvSpPr>
          <p:nvPr>
            <p:ph type="body"/>
          </p:nvPr>
        </p:nvSpPr>
        <p:spPr>
          <a:xfrm>
            <a:off x="1219320" y="243828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66" name="PlaceHolder 3"/>
          <p:cNvSpPr>
            <a:spLocks noGrp="1"/>
          </p:cNvSpPr>
          <p:nvPr>
            <p:ph type="body"/>
          </p:nvPr>
        </p:nvSpPr>
        <p:spPr>
          <a:xfrm>
            <a:off x="6216840" y="243828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67" name="PlaceHolder 4"/>
          <p:cNvSpPr>
            <a:spLocks noGrp="1"/>
          </p:cNvSpPr>
          <p:nvPr>
            <p:ph type="body"/>
          </p:nvPr>
        </p:nvSpPr>
        <p:spPr>
          <a:xfrm>
            <a:off x="1219320" y="462744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68" name="PlaceHolder 5"/>
          <p:cNvSpPr>
            <a:spLocks noGrp="1"/>
          </p:cNvSpPr>
          <p:nvPr>
            <p:ph type="body"/>
          </p:nvPr>
        </p:nvSpPr>
        <p:spPr>
          <a:xfrm>
            <a:off x="6216840" y="462744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
        <p:nvSpPr>
          <p:cNvPr id="70" name="PlaceHolder 2"/>
          <p:cNvSpPr>
            <a:spLocks noGrp="1"/>
          </p:cNvSpPr>
          <p:nvPr>
            <p:ph type="body"/>
          </p:nvPr>
        </p:nvSpPr>
        <p:spPr>
          <a:xfrm>
            <a:off x="1219320" y="2438280"/>
            <a:ext cx="314028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71" name="PlaceHolder 3"/>
          <p:cNvSpPr>
            <a:spLocks noGrp="1"/>
          </p:cNvSpPr>
          <p:nvPr>
            <p:ph type="body"/>
          </p:nvPr>
        </p:nvSpPr>
        <p:spPr>
          <a:xfrm>
            <a:off x="4516920" y="2438280"/>
            <a:ext cx="314028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72" name="PlaceHolder 4"/>
          <p:cNvSpPr>
            <a:spLocks noGrp="1"/>
          </p:cNvSpPr>
          <p:nvPr>
            <p:ph type="body"/>
          </p:nvPr>
        </p:nvSpPr>
        <p:spPr>
          <a:xfrm>
            <a:off x="7814520" y="2438280"/>
            <a:ext cx="314028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73" name="PlaceHolder 5"/>
          <p:cNvSpPr>
            <a:spLocks noGrp="1"/>
          </p:cNvSpPr>
          <p:nvPr>
            <p:ph type="body"/>
          </p:nvPr>
        </p:nvSpPr>
        <p:spPr>
          <a:xfrm>
            <a:off x="1219320" y="4627440"/>
            <a:ext cx="314028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74" name="PlaceHolder 6"/>
          <p:cNvSpPr>
            <a:spLocks noGrp="1"/>
          </p:cNvSpPr>
          <p:nvPr>
            <p:ph type="body"/>
          </p:nvPr>
        </p:nvSpPr>
        <p:spPr>
          <a:xfrm>
            <a:off x="4516920" y="4627440"/>
            <a:ext cx="314028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75" name="PlaceHolder 7"/>
          <p:cNvSpPr>
            <a:spLocks noGrp="1"/>
          </p:cNvSpPr>
          <p:nvPr>
            <p:ph type="body"/>
          </p:nvPr>
        </p:nvSpPr>
        <p:spPr>
          <a:xfrm>
            <a:off x="7814520" y="4627440"/>
            <a:ext cx="314028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
        <p:nvSpPr>
          <p:cNvPr id="5" name="PlaceHolder 2"/>
          <p:cNvSpPr>
            <a:spLocks noGrp="1"/>
          </p:cNvSpPr>
          <p:nvPr>
            <p:ph type="body"/>
          </p:nvPr>
        </p:nvSpPr>
        <p:spPr>
          <a:xfrm>
            <a:off x="1219320" y="2438280"/>
            <a:ext cx="9753120" cy="4190760"/>
          </a:xfrm>
          <a:prstGeom prst="rect">
            <a:avLst/>
          </a:prstGeom>
        </p:spPr>
        <p:txBody>
          <a:bodyPr lIns="0" rIns="0" tIns="0" bIns="0">
            <a:normAutofit/>
          </a:bodyPr>
          <a:p>
            <a:endParaRPr b="0" lang="en-US" sz="3200" spc="-1" strike="noStrike">
              <a:solidFill>
                <a:srgbClr val="333333"/>
              </a:solidFill>
              <a:latin typeface="Microsoft Sans Serif"/>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
        <p:nvSpPr>
          <p:cNvPr id="7" name="PlaceHolder 2"/>
          <p:cNvSpPr>
            <a:spLocks noGrp="1"/>
          </p:cNvSpPr>
          <p:nvPr>
            <p:ph type="body"/>
          </p:nvPr>
        </p:nvSpPr>
        <p:spPr>
          <a:xfrm>
            <a:off x="1219320" y="2438280"/>
            <a:ext cx="4759200" cy="419076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8" name="PlaceHolder 3"/>
          <p:cNvSpPr>
            <a:spLocks noGrp="1"/>
          </p:cNvSpPr>
          <p:nvPr>
            <p:ph type="body"/>
          </p:nvPr>
        </p:nvSpPr>
        <p:spPr>
          <a:xfrm>
            <a:off x="6216840" y="2438280"/>
            <a:ext cx="4759200" cy="4190760"/>
          </a:xfrm>
          <a:prstGeom prst="rect">
            <a:avLst/>
          </a:prstGeom>
        </p:spPr>
        <p:txBody>
          <a:bodyPr lIns="0" rIns="0" tIns="0" bIns="0">
            <a:normAutofit/>
          </a:bodyPr>
          <a:p>
            <a:endParaRPr b="0" lang="en-US" sz="3200" spc="-1" strike="noStrike">
              <a:solidFill>
                <a:srgbClr val="333333"/>
              </a:solidFill>
              <a:latin typeface="Microsoft Sans Serif"/>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219320" y="1417680"/>
            <a:ext cx="9753120" cy="3318840"/>
          </a:xfrm>
          <a:prstGeom prst="rect">
            <a:avLst/>
          </a:prstGeom>
        </p:spPr>
        <p:txBody>
          <a:bodyPr lIns="0" rIns="0" tIns="0" bIns="0" anchor="ctr">
            <a:noAutofit/>
          </a:bodyPr>
          <a:p>
            <a:pPr algn="ctr"/>
            <a:endParaRPr b="0" lang="pl-PL"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
        <p:nvSpPr>
          <p:cNvPr id="12" name="PlaceHolder 2"/>
          <p:cNvSpPr>
            <a:spLocks noGrp="1"/>
          </p:cNvSpPr>
          <p:nvPr>
            <p:ph type="body"/>
          </p:nvPr>
        </p:nvSpPr>
        <p:spPr>
          <a:xfrm>
            <a:off x="1219320" y="243828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13" name="PlaceHolder 3"/>
          <p:cNvSpPr>
            <a:spLocks noGrp="1"/>
          </p:cNvSpPr>
          <p:nvPr>
            <p:ph type="body"/>
          </p:nvPr>
        </p:nvSpPr>
        <p:spPr>
          <a:xfrm>
            <a:off x="6216840" y="2438280"/>
            <a:ext cx="4759200" cy="419076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14" name="PlaceHolder 4"/>
          <p:cNvSpPr>
            <a:spLocks noGrp="1"/>
          </p:cNvSpPr>
          <p:nvPr>
            <p:ph type="body"/>
          </p:nvPr>
        </p:nvSpPr>
        <p:spPr>
          <a:xfrm>
            <a:off x="1219320" y="462744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
        <p:nvSpPr>
          <p:cNvPr id="16" name="PlaceHolder 2"/>
          <p:cNvSpPr>
            <a:spLocks noGrp="1"/>
          </p:cNvSpPr>
          <p:nvPr>
            <p:ph type="body"/>
          </p:nvPr>
        </p:nvSpPr>
        <p:spPr>
          <a:xfrm>
            <a:off x="1219320" y="2438280"/>
            <a:ext cx="4759200" cy="419076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17" name="PlaceHolder 3"/>
          <p:cNvSpPr>
            <a:spLocks noGrp="1"/>
          </p:cNvSpPr>
          <p:nvPr>
            <p:ph type="body"/>
          </p:nvPr>
        </p:nvSpPr>
        <p:spPr>
          <a:xfrm>
            <a:off x="6216840" y="243828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18" name="PlaceHolder 4"/>
          <p:cNvSpPr>
            <a:spLocks noGrp="1"/>
          </p:cNvSpPr>
          <p:nvPr>
            <p:ph type="body"/>
          </p:nvPr>
        </p:nvSpPr>
        <p:spPr>
          <a:xfrm>
            <a:off x="6216840" y="462744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19320" y="1417680"/>
            <a:ext cx="9753120" cy="715680"/>
          </a:xfrm>
          <a:prstGeom prst="rect">
            <a:avLst/>
          </a:prstGeom>
        </p:spPr>
        <p:txBody>
          <a:bodyPr lIns="0" rIns="0" tIns="0" bIns="0" anchor="ctr">
            <a:noAutofit/>
          </a:bodyPr>
          <a:p>
            <a:pPr algn="ctr"/>
            <a:endParaRPr b="0" lang="en-US" sz="2400" spc="-1" strike="noStrike">
              <a:solidFill>
                <a:srgbClr val="333333"/>
              </a:solidFill>
              <a:latin typeface="Arial"/>
            </a:endParaRPr>
          </a:p>
        </p:txBody>
      </p:sp>
      <p:sp>
        <p:nvSpPr>
          <p:cNvPr id="20" name="PlaceHolder 2"/>
          <p:cNvSpPr>
            <a:spLocks noGrp="1"/>
          </p:cNvSpPr>
          <p:nvPr>
            <p:ph type="body"/>
          </p:nvPr>
        </p:nvSpPr>
        <p:spPr>
          <a:xfrm>
            <a:off x="1219320" y="243828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21" name="PlaceHolder 3"/>
          <p:cNvSpPr>
            <a:spLocks noGrp="1"/>
          </p:cNvSpPr>
          <p:nvPr>
            <p:ph type="body"/>
          </p:nvPr>
        </p:nvSpPr>
        <p:spPr>
          <a:xfrm>
            <a:off x="6216840" y="2438280"/>
            <a:ext cx="475920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
        <p:nvSpPr>
          <p:cNvPr id="22" name="PlaceHolder 4"/>
          <p:cNvSpPr>
            <a:spLocks noGrp="1"/>
          </p:cNvSpPr>
          <p:nvPr>
            <p:ph type="body"/>
          </p:nvPr>
        </p:nvSpPr>
        <p:spPr>
          <a:xfrm>
            <a:off x="1219320" y="4627440"/>
            <a:ext cx="9753120" cy="1998720"/>
          </a:xfrm>
          <a:prstGeom prst="rect">
            <a:avLst/>
          </a:prstGeom>
        </p:spPr>
        <p:txBody>
          <a:bodyPr lIns="0" rIns="0" tIns="0" bIns="0">
            <a:normAutofit/>
          </a:bodyPr>
          <a:p>
            <a:endParaRPr b="0" lang="en-US" sz="3200" spc="-1" strike="noStrike">
              <a:solidFill>
                <a:srgbClr val="333333"/>
              </a:solidFill>
              <a:latin typeface="Microsoft Sans Serif"/>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320840" y="5334120"/>
            <a:ext cx="10362960" cy="704520"/>
          </a:xfrm>
          <a:prstGeom prst="rect">
            <a:avLst/>
          </a:prstGeom>
        </p:spPr>
        <p:txBody>
          <a:bodyPr anchor="ctr">
            <a:noAutofit/>
          </a:bodyPr>
          <a:p>
            <a:pPr algn="r">
              <a:lnSpc>
                <a:spcPct val="100000"/>
              </a:lnSpc>
            </a:pPr>
            <a:r>
              <a:rPr b="0" lang="pl-PL" sz="3600" spc="-1" strike="noStrike">
                <a:solidFill>
                  <a:srgbClr val="ffffff"/>
                </a:solidFill>
                <a:latin typeface="Microsoft Sans Serif"/>
              </a:rPr>
              <a:t>Kliknij, aby edytować styl</a:t>
            </a:r>
            <a:endParaRPr b="0" lang="en-US" sz="3600" spc="-1" strike="noStrike">
              <a:solidFill>
                <a:srgbClr val="333333"/>
              </a:solidFill>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333333"/>
                </a:solidFill>
                <a:latin typeface="Microsoft Sans Serif"/>
              </a:rPr>
              <a:t>Kliknij, aby edytować format tekstu konspektu</a:t>
            </a:r>
            <a:endParaRPr b="0" lang="en-US" sz="3200" spc="-1" strike="noStrike">
              <a:solidFill>
                <a:srgbClr val="333333"/>
              </a:solidFill>
              <a:latin typeface="Microsoft Sans Serif"/>
            </a:endParaRPr>
          </a:p>
          <a:p>
            <a:pPr lvl="1" marL="864000" indent="-324000">
              <a:spcBef>
                <a:spcPts val="1134"/>
              </a:spcBef>
              <a:buClr>
                <a:srgbClr val="000000"/>
              </a:buClr>
              <a:buSzPct val="75000"/>
              <a:buFont typeface="Symbol" charset="2"/>
              <a:buChar char=""/>
            </a:pPr>
            <a:r>
              <a:rPr b="0" lang="en-US" sz="2400" spc="-1" strike="noStrike">
                <a:solidFill>
                  <a:srgbClr val="333333"/>
                </a:solidFill>
                <a:latin typeface="Microsoft Sans Serif"/>
              </a:rPr>
              <a:t>Drugi poziom konspektu</a:t>
            </a:r>
            <a:endParaRPr b="0" lang="en-US" sz="2400" spc="-1" strike="noStrike">
              <a:solidFill>
                <a:srgbClr val="333333"/>
              </a:solidFill>
              <a:latin typeface="Microsoft Sans Serif"/>
            </a:endParaRPr>
          </a:p>
          <a:p>
            <a:pPr lvl="2" marL="1296000" indent="-288000">
              <a:spcBef>
                <a:spcPts val="850"/>
              </a:spcBef>
              <a:buClr>
                <a:srgbClr val="000000"/>
              </a:buClr>
              <a:buSzPct val="45000"/>
              <a:buFont typeface="Wingdings" charset="2"/>
              <a:buChar char=""/>
            </a:pPr>
            <a:r>
              <a:rPr b="0" lang="en-US" sz="2000" spc="-1" strike="noStrike">
                <a:solidFill>
                  <a:srgbClr val="333333"/>
                </a:solidFill>
                <a:latin typeface="Microsoft Sans Serif"/>
              </a:rPr>
              <a:t>Trzeci poziom konspektu</a:t>
            </a:r>
            <a:endParaRPr b="0" lang="en-US" sz="2000" spc="-1" strike="noStrike">
              <a:solidFill>
                <a:srgbClr val="333333"/>
              </a:solidFill>
              <a:latin typeface="Microsoft Sans Serif"/>
            </a:endParaRPr>
          </a:p>
          <a:p>
            <a:pPr lvl="3" marL="1728000" indent="-216000">
              <a:spcBef>
                <a:spcPts val="567"/>
              </a:spcBef>
              <a:buClr>
                <a:srgbClr val="000000"/>
              </a:buClr>
              <a:buSzPct val="75000"/>
              <a:buFont typeface="Symbol" charset="2"/>
              <a:buChar char=""/>
            </a:pPr>
            <a:r>
              <a:rPr b="0" lang="en-US" sz="2000" spc="-1" strike="noStrike">
                <a:solidFill>
                  <a:srgbClr val="333333"/>
                </a:solidFill>
                <a:latin typeface="Microsoft Sans Serif"/>
              </a:rPr>
              <a:t>Czwarty poziom konspektu</a:t>
            </a:r>
            <a:endParaRPr b="0" lang="en-US" sz="2000" spc="-1" strike="noStrike">
              <a:solidFill>
                <a:srgbClr val="333333"/>
              </a:solidFill>
              <a:latin typeface="Microsoft Sans Serif"/>
            </a:endParaRPr>
          </a:p>
          <a:p>
            <a:pPr lvl="4" marL="2160000" indent="-216000">
              <a:spcBef>
                <a:spcPts val="283"/>
              </a:spcBef>
              <a:buClr>
                <a:srgbClr val="000000"/>
              </a:buClr>
              <a:buSzPct val="45000"/>
              <a:buFont typeface="Wingdings" charset="2"/>
              <a:buChar char=""/>
            </a:pPr>
            <a:r>
              <a:rPr b="0" lang="en-US" sz="2000" spc="-1" strike="noStrike">
                <a:solidFill>
                  <a:srgbClr val="333333"/>
                </a:solidFill>
                <a:latin typeface="Microsoft Sans Serif"/>
              </a:rPr>
              <a:t>Piąty poziom konspektu</a:t>
            </a:r>
            <a:endParaRPr b="0" lang="en-US" sz="2000" spc="-1" strike="noStrike">
              <a:solidFill>
                <a:srgbClr val="333333"/>
              </a:solidFill>
              <a:latin typeface="Microsoft Sans Serif"/>
            </a:endParaRPr>
          </a:p>
          <a:p>
            <a:pPr lvl="5" marL="2592000" indent="-216000">
              <a:spcBef>
                <a:spcPts val="283"/>
              </a:spcBef>
              <a:buClr>
                <a:srgbClr val="000000"/>
              </a:buClr>
              <a:buSzPct val="45000"/>
              <a:buFont typeface="Wingdings" charset="2"/>
              <a:buChar char=""/>
            </a:pPr>
            <a:r>
              <a:rPr b="0" lang="en-US" sz="2000" spc="-1" strike="noStrike">
                <a:solidFill>
                  <a:srgbClr val="333333"/>
                </a:solidFill>
                <a:latin typeface="Microsoft Sans Serif"/>
              </a:rPr>
              <a:t>Szósty poziom konspektu</a:t>
            </a:r>
            <a:endParaRPr b="0" lang="en-US" sz="2000" spc="-1" strike="noStrike">
              <a:solidFill>
                <a:srgbClr val="333333"/>
              </a:solidFill>
              <a:latin typeface="Microsoft Sans Serif"/>
            </a:endParaRPr>
          </a:p>
          <a:p>
            <a:pPr lvl="6" marL="3024000" indent="-216000">
              <a:spcBef>
                <a:spcPts val="283"/>
              </a:spcBef>
              <a:buClr>
                <a:srgbClr val="000000"/>
              </a:buClr>
              <a:buSzPct val="45000"/>
              <a:buFont typeface="Wingdings" charset="2"/>
              <a:buChar char=""/>
            </a:pPr>
            <a:r>
              <a:rPr b="0" lang="en-US" sz="2000" spc="-1" strike="noStrike">
                <a:solidFill>
                  <a:srgbClr val="333333"/>
                </a:solidFill>
                <a:latin typeface="Microsoft Sans Serif"/>
              </a:rPr>
              <a:t>Siódmy poziom konspektu</a:t>
            </a:r>
            <a:endParaRPr b="0" lang="en-US" sz="2000" spc="-1" strike="noStrike">
              <a:solidFill>
                <a:srgbClr val="333333"/>
              </a:solidFill>
              <a:latin typeface="Microsoft Sans Serif"/>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1219320" y="1417680"/>
            <a:ext cx="9753120" cy="715680"/>
          </a:xfrm>
          <a:prstGeom prst="rect">
            <a:avLst/>
          </a:prstGeom>
        </p:spPr>
        <p:txBody>
          <a:bodyPr anchor="ctr">
            <a:noAutofit/>
          </a:bodyPr>
          <a:p>
            <a:pPr>
              <a:lnSpc>
                <a:spcPct val="100000"/>
              </a:lnSpc>
            </a:pPr>
            <a:r>
              <a:rPr b="0" lang="pl-PL" sz="4400" spc="-1" strike="noStrike">
                <a:solidFill>
                  <a:srgbClr val="333333"/>
                </a:solidFill>
                <a:latin typeface="Microsoft Sans Serif"/>
              </a:rPr>
              <a:t>Kliknij, aby edytować styl</a:t>
            </a:r>
            <a:endParaRPr b="0" lang="en-US" sz="4400" spc="-1" strike="noStrike">
              <a:solidFill>
                <a:srgbClr val="333333"/>
              </a:solidFill>
              <a:latin typeface="Arial"/>
            </a:endParaRPr>
          </a:p>
        </p:txBody>
      </p:sp>
      <p:sp>
        <p:nvSpPr>
          <p:cNvPr id="39" name="PlaceHolder 2"/>
          <p:cNvSpPr>
            <a:spLocks noGrp="1"/>
          </p:cNvSpPr>
          <p:nvPr>
            <p:ph type="body"/>
          </p:nvPr>
        </p:nvSpPr>
        <p:spPr>
          <a:xfrm>
            <a:off x="1219320" y="2438280"/>
            <a:ext cx="9753120" cy="4190760"/>
          </a:xfrm>
          <a:prstGeom prst="rect">
            <a:avLst/>
          </a:prstGeom>
        </p:spPr>
        <p:txBody>
          <a:bodyPr>
            <a:noAutofit/>
          </a:bodyPr>
          <a:p>
            <a:pPr marL="343080" indent="-342720">
              <a:lnSpc>
                <a:spcPct val="100000"/>
              </a:lnSpc>
              <a:spcBef>
                <a:spcPts val="641"/>
              </a:spcBef>
              <a:buClr>
                <a:srgbClr val="333333"/>
              </a:buClr>
              <a:buFont typeface="Symbol" charset="2"/>
              <a:buChar char=""/>
            </a:pPr>
            <a:r>
              <a:rPr b="0" lang="pl-PL" sz="3200" spc="-1" strike="noStrike">
                <a:solidFill>
                  <a:srgbClr val="333333"/>
                </a:solidFill>
                <a:latin typeface="Microsoft Sans Serif"/>
              </a:rPr>
              <a:t>Edytuj style wzorca tekstu</a:t>
            </a:r>
            <a:endParaRPr b="0" lang="en-US" sz="3200" spc="-1" strike="noStrike">
              <a:solidFill>
                <a:srgbClr val="333333"/>
              </a:solidFill>
              <a:latin typeface="Microsoft Sans Serif"/>
            </a:endParaRPr>
          </a:p>
          <a:p>
            <a:pPr lvl="1" marL="743040" indent="-285480">
              <a:lnSpc>
                <a:spcPct val="100000"/>
              </a:lnSpc>
              <a:spcBef>
                <a:spcPts val="561"/>
              </a:spcBef>
              <a:buClr>
                <a:srgbClr val="333333"/>
              </a:buClr>
              <a:buFont typeface="Symbol" charset="2"/>
              <a:buChar char=""/>
            </a:pPr>
            <a:r>
              <a:rPr b="0" lang="pl-PL" sz="2800" spc="-1" strike="noStrike">
                <a:solidFill>
                  <a:srgbClr val="333333"/>
                </a:solidFill>
                <a:latin typeface="Microsoft Sans Serif"/>
              </a:rPr>
              <a:t>Drugi poziom</a:t>
            </a:r>
            <a:endParaRPr b="0" lang="en-US" sz="2800" spc="-1" strike="noStrike">
              <a:solidFill>
                <a:srgbClr val="333333"/>
              </a:solidFill>
              <a:latin typeface="Microsoft Sans Serif"/>
            </a:endParaRPr>
          </a:p>
          <a:p>
            <a:pPr lvl="2" marL="1143000" indent="-228240">
              <a:lnSpc>
                <a:spcPct val="100000"/>
              </a:lnSpc>
              <a:spcBef>
                <a:spcPts val="479"/>
              </a:spcBef>
              <a:buClr>
                <a:srgbClr val="333333"/>
              </a:buClr>
              <a:buFont typeface="Symbol" charset="2"/>
              <a:buChar char=""/>
            </a:pPr>
            <a:r>
              <a:rPr b="0" lang="pl-PL" sz="2400" spc="-1" strike="noStrike">
                <a:solidFill>
                  <a:srgbClr val="333333"/>
                </a:solidFill>
                <a:latin typeface="Microsoft Sans Serif"/>
              </a:rPr>
              <a:t>Trzeci poziom</a:t>
            </a:r>
            <a:endParaRPr b="0" lang="en-US" sz="2400" spc="-1" strike="noStrike">
              <a:solidFill>
                <a:srgbClr val="333333"/>
              </a:solidFill>
              <a:latin typeface="Microsoft Sans Serif"/>
            </a:endParaRPr>
          </a:p>
          <a:p>
            <a:pPr lvl="3" marL="1600200" indent="-228240">
              <a:lnSpc>
                <a:spcPct val="100000"/>
              </a:lnSpc>
              <a:spcBef>
                <a:spcPts val="400"/>
              </a:spcBef>
              <a:buClr>
                <a:srgbClr val="333333"/>
              </a:buClr>
              <a:buFont typeface="Symbol" charset="2"/>
              <a:buChar char=""/>
            </a:pPr>
            <a:r>
              <a:rPr b="0" lang="pl-PL" sz="2000" spc="-1" strike="noStrike">
                <a:solidFill>
                  <a:srgbClr val="333333"/>
                </a:solidFill>
                <a:latin typeface="Microsoft Sans Serif"/>
              </a:rPr>
              <a:t>Czwarty poziom</a:t>
            </a:r>
            <a:endParaRPr b="0" lang="en-US" sz="2000" spc="-1" strike="noStrike">
              <a:solidFill>
                <a:srgbClr val="333333"/>
              </a:solidFill>
              <a:latin typeface="Microsoft Sans Serif"/>
            </a:endParaRPr>
          </a:p>
          <a:p>
            <a:pPr lvl="4" marL="2057400" indent="-228240">
              <a:lnSpc>
                <a:spcPct val="100000"/>
              </a:lnSpc>
              <a:spcBef>
                <a:spcPts val="400"/>
              </a:spcBef>
              <a:buClr>
                <a:srgbClr val="333333"/>
              </a:buClr>
              <a:buFont typeface="StarSymbol"/>
              <a:buChar char="»"/>
            </a:pPr>
            <a:r>
              <a:rPr b="0" lang="pl-PL" sz="2000" spc="-1" strike="noStrike">
                <a:solidFill>
                  <a:srgbClr val="333333"/>
                </a:solidFill>
                <a:latin typeface="Microsoft Sans Serif"/>
              </a:rPr>
              <a:t>Piąty poziom</a:t>
            </a:r>
            <a:endParaRPr b="0" lang="en-US" sz="2000" spc="-1" strike="noStrike">
              <a:solidFill>
                <a:srgbClr val="333333"/>
              </a:solidFill>
              <a:latin typeface="Microsoft Sans Serif"/>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hyperlink" Target="http://www.salesnews.pl/Article.aspx?id=331" TargetMode="External"/><Relationship Id="rId2"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hyperlink" Target="https://www.reddit.com/r/negotiation/" TargetMode="External"/><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Tytuł 1"/>
          <p:cNvSpPr txBox="1"/>
          <p:nvPr/>
        </p:nvSpPr>
        <p:spPr>
          <a:xfrm>
            <a:off x="1418040" y="2944800"/>
            <a:ext cx="10265400" cy="3093840"/>
          </a:xfrm>
          <a:prstGeom prst="rect">
            <a:avLst/>
          </a:prstGeom>
          <a:noFill/>
          <a:ln w="0">
            <a:noFill/>
          </a:ln>
        </p:spPr>
        <p:txBody>
          <a:bodyPr anchor="ctr">
            <a:noAutofit/>
          </a:bodyPr>
          <a:p>
            <a:pPr algn="r">
              <a:lnSpc>
                <a:spcPct val="100000"/>
              </a:lnSpc>
            </a:pPr>
            <a:r>
              <a:rPr b="1" lang="en-US" sz="3600" spc="-1" strike="noStrike">
                <a:solidFill>
                  <a:srgbClr val="333333"/>
                </a:solidFill>
                <a:latin typeface="Times New Roman"/>
              </a:rPr>
              <a:t>Negotiation and manipulation tactics </a:t>
            </a:r>
            <a:br/>
            <a:r>
              <a:rPr b="1" lang="pl-PL" sz="3600" spc="-1" strike="noStrike">
                <a:solidFill>
                  <a:srgbClr val="333333"/>
                </a:solidFill>
                <a:latin typeface="Times New Roman"/>
              </a:rPr>
              <a:t>	</a:t>
            </a:r>
            <a:r>
              <a:rPr b="1" lang="en-US" sz="3600" spc="-1" strike="noStrike">
                <a:solidFill>
                  <a:srgbClr val="333333"/>
                </a:solidFill>
                <a:latin typeface="Times New Roman"/>
              </a:rPr>
              <a:t>while working in a team</a:t>
            </a:r>
            <a:br/>
            <a:endParaRPr b="0" lang="en-US" sz="3600" spc="-1" strike="noStrike">
              <a:solidFill>
                <a:srgbClr val="333333"/>
              </a:solidFill>
              <a:latin typeface="Arial"/>
            </a:endParaRPr>
          </a:p>
        </p:txBody>
      </p:sp>
      <p:sp>
        <p:nvSpPr>
          <p:cNvPr id="77" name="Podtytuł 2"/>
          <p:cNvSpPr txBox="1"/>
          <p:nvPr/>
        </p:nvSpPr>
        <p:spPr>
          <a:xfrm>
            <a:off x="1320840" y="5867280"/>
            <a:ext cx="10362960" cy="533160"/>
          </a:xfrm>
          <a:prstGeom prst="rect">
            <a:avLst/>
          </a:prstGeom>
          <a:noFill/>
          <a:ln w="0">
            <a:noFill/>
          </a:ln>
        </p:spPr>
        <p:txBody>
          <a:bodyPr>
            <a:noAutofit/>
          </a:bodyPr>
          <a:p>
            <a:pPr algn="r">
              <a:lnSpc>
                <a:spcPct val="100000"/>
              </a:lnSpc>
              <a:spcBef>
                <a:spcPts val="479"/>
              </a:spcBef>
              <a:tabLst>
                <a:tab algn="l" pos="0"/>
              </a:tabLst>
            </a:pPr>
            <a:r>
              <a:rPr b="1" lang="pl-PL" sz="2400" spc="-1" strike="noStrike">
                <a:solidFill>
                  <a:srgbClr val="333333"/>
                </a:solidFill>
                <a:latin typeface="Times New Roman"/>
              </a:rPr>
              <a:t>Andrzej Smolarczyk, Ph.D.</a:t>
            </a:r>
            <a:endParaRPr b="0" lang="pl-PL" sz="2400" spc="-1" strike="noStrike">
              <a:latin typeface="Arial"/>
            </a:endParaRPr>
          </a:p>
          <a:p>
            <a:pPr algn="r">
              <a:lnSpc>
                <a:spcPct val="100000"/>
              </a:lnSpc>
              <a:spcBef>
                <a:spcPts val="479"/>
              </a:spcBef>
              <a:tabLst>
                <a:tab algn="l" pos="0"/>
              </a:tabLst>
            </a:pPr>
            <a:r>
              <a:rPr b="1" lang="pl-PL" sz="2400" spc="-1" strike="noStrike">
                <a:solidFill>
                  <a:srgbClr val="333333"/>
                </a:solidFill>
                <a:latin typeface="Times New Roman"/>
              </a:rPr>
              <a:t>BIALYSTOK UNIVERSITY OF TECHNOLOGY</a:t>
            </a:r>
            <a:endParaRPr b="0" lang="pl-PL" sz="2400" spc="-1" strike="noStrike">
              <a:latin typeface="Arial"/>
            </a:endParaRPr>
          </a:p>
        </p:txBody>
      </p:sp>
    </p:spTree>
  </p:cSld>
  <mc:AlternateContent>
    <mc:Choice Requires="p14">
      <p:transition spd="slow" p14:dur="13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ytuł 1"/>
          <p:cNvSpPr txBox="1"/>
          <p:nvPr/>
        </p:nvSpPr>
        <p:spPr>
          <a:xfrm>
            <a:off x="1219320" y="1417680"/>
            <a:ext cx="9753120" cy="715680"/>
          </a:xfrm>
          <a:prstGeom prst="rect">
            <a:avLst/>
          </a:prstGeom>
          <a:noFill/>
          <a:ln w="0">
            <a:noFill/>
          </a:ln>
        </p:spPr>
        <p:txBody>
          <a:bodyPr anchor="ctr">
            <a:noAutofit/>
          </a:bodyPr>
          <a:p>
            <a:pPr>
              <a:lnSpc>
                <a:spcPct val="100000"/>
              </a:lnSpc>
            </a:pPr>
            <a:r>
              <a:rPr b="0" lang="pl-PL" sz="4400" spc="-1" strike="noStrike">
                <a:solidFill>
                  <a:srgbClr val="333333"/>
                </a:solidFill>
                <a:latin typeface="Microsoft Sans Serif"/>
              </a:rPr>
              <a:t>When to negotiate?</a:t>
            </a:r>
            <a:br/>
            <a:endParaRPr b="0" lang="en-US" sz="4400" spc="-1" strike="noStrike">
              <a:solidFill>
                <a:srgbClr val="333333"/>
              </a:solidFill>
              <a:latin typeface="Arial"/>
            </a:endParaRPr>
          </a:p>
        </p:txBody>
      </p:sp>
      <p:sp>
        <p:nvSpPr>
          <p:cNvPr id="93" name="Symbol zastępczy zawartości 2"/>
          <p:cNvSpPr txBox="1"/>
          <p:nvPr/>
        </p:nvSpPr>
        <p:spPr>
          <a:xfrm>
            <a:off x="1219320" y="1775520"/>
            <a:ext cx="10693800" cy="4190760"/>
          </a:xfrm>
          <a:prstGeom prst="rect">
            <a:avLst/>
          </a:prstGeom>
          <a:noFill/>
          <a:ln w="0">
            <a:noFill/>
          </a:ln>
        </p:spPr>
        <p:txBody>
          <a:bodyPr>
            <a:noAutofit/>
          </a:bodyPr>
          <a:p>
            <a:pPr algn="just">
              <a:lnSpc>
                <a:spcPct val="100000"/>
              </a:lnSpc>
              <a:spcBef>
                <a:spcPts val="439"/>
              </a:spcBef>
              <a:tabLst>
                <a:tab algn="l" pos="0"/>
              </a:tabLst>
            </a:pPr>
            <a:r>
              <a:rPr b="1" lang="en-US" sz="2200" spc="-1" strike="noStrike">
                <a:solidFill>
                  <a:srgbClr val="333333"/>
                </a:solidFill>
                <a:latin typeface="Times New Roman"/>
              </a:rPr>
              <a:t>•</a:t>
            </a:r>
            <a:r>
              <a:rPr b="1" lang="pl-PL" sz="2200" spc="-1" strike="noStrike">
                <a:solidFill>
                  <a:srgbClr val="333333"/>
                </a:solidFill>
                <a:latin typeface="Times New Roman"/>
              </a:rPr>
              <a:t> </a:t>
            </a:r>
            <a:r>
              <a:rPr b="1" lang="en-US" sz="2200" spc="-1" strike="noStrike">
                <a:solidFill>
                  <a:srgbClr val="333333"/>
                </a:solidFill>
                <a:latin typeface="Times New Roman"/>
              </a:rPr>
              <a:t>When persuasion has failed.</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a:t>
            </a:r>
            <a:r>
              <a:rPr b="1" lang="pl-PL" sz="2200" spc="-1" strike="noStrike">
                <a:solidFill>
                  <a:srgbClr val="333333"/>
                </a:solidFill>
                <a:latin typeface="Times New Roman"/>
              </a:rPr>
              <a:t> </a:t>
            </a:r>
            <a:r>
              <a:rPr b="1" lang="en-US" sz="2200" spc="-1" strike="noStrike">
                <a:solidFill>
                  <a:srgbClr val="333333"/>
                </a:solidFill>
                <a:latin typeface="Times New Roman"/>
              </a:rPr>
              <a:t>When the parties are positive and ready tocompromise.</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a:t>
            </a:r>
            <a:r>
              <a:rPr b="1" lang="pl-PL" sz="2200" spc="-1" strike="noStrike">
                <a:solidFill>
                  <a:srgbClr val="333333"/>
                </a:solidFill>
                <a:latin typeface="Times New Roman"/>
              </a:rPr>
              <a:t> </a:t>
            </a:r>
            <a:r>
              <a:rPr b="1" lang="en-US" sz="2200" spc="-1" strike="noStrike">
                <a:solidFill>
                  <a:srgbClr val="333333"/>
                </a:solidFill>
                <a:latin typeface="Times New Roman"/>
              </a:rPr>
              <a:t>When the expected result of the negotiations justifies the time and effort,which is necessary to carry them out.</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a:t>
            </a:r>
            <a:r>
              <a:rPr b="1" lang="pl-PL" sz="2200" spc="-1" strike="noStrike">
                <a:solidFill>
                  <a:srgbClr val="333333"/>
                </a:solidFill>
                <a:latin typeface="Times New Roman"/>
              </a:rPr>
              <a:t> </a:t>
            </a:r>
            <a:r>
              <a:rPr b="1" lang="en-US" sz="2200" spc="-1" strike="noStrike">
                <a:solidFill>
                  <a:srgbClr val="333333"/>
                </a:solidFill>
                <a:latin typeface="Times New Roman"/>
              </a:rPr>
              <a:t>When are the people who enter into the negotiations are authorizedto make the final decision.</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a:t>
            </a:r>
            <a:r>
              <a:rPr b="1" lang="pl-PL" sz="2200" spc="-1" strike="noStrike">
                <a:solidFill>
                  <a:srgbClr val="333333"/>
                </a:solidFill>
                <a:latin typeface="Times New Roman"/>
              </a:rPr>
              <a:t> </a:t>
            </a:r>
            <a:r>
              <a:rPr b="1" lang="en-US" sz="2200" spc="-1" strike="noStrike">
                <a:solidFill>
                  <a:srgbClr val="333333"/>
                </a:solidFill>
                <a:latin typeface="Times New Roman"/>
              </a:rPr>
              <a:t>When the chances of success are slim.</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a:t>
            </a:r>
            <a:r>
              <a:rPr b="1" lang="pl-PL" sz="2200" spc="-1" strike="noStrike">
                <a:solidFill>
                  <a:srgbClr val="333333"/>
                </a:solidFill>
                <a:latin typeface="Times New Roman"/>
              </a:rPr>
              <a:t> </a:t>
            </a:r>
            <a:r>
              <a:rPr b="1" lang="en-US" sz="2200" spc="-1" strike="noStrike">
                <a:solidFill>
                  <a:srgbClr val="333333"/>
                </a:solidFill>
                <a:latin typeface="Times New Roman"/>
              </a:rPr>
              <a:t>When we can gain nothing and the other party may gain a lotat our expense.</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a:t>
            </a:r>
            <a:r>
              <a:rPr b="1" lang="pl-PL" sz="2200" spc="-1" strike="noStrike">
                <a:solidFill>
                  <a:srgbClr val="333333"/>
                </a:solidFill>
                <a:latin typeface="Times New Roman"/>
              </a:rPr>
              <a:t> </a:t>
            </a:r>
            <a:r>
              <a:rPr b="1" lang="en-US" sz="2200" spc="-1" strike="noStrike">
                <a:solidFill>
                  <a:srgbClr val="333333"/>
                </a:solidFill>
                <a:latin typeface="Times New Roman"/>
              </a:rPr>
              <a:t>When the negotiators are overcome with emotional agitation.</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a:t>
            </a:r>
            <a:r>
              <a:rPr b="1" lang="pl-PL" sz="2200" spc="-1" strike="noStrike">
                <a:solidFill>
                  <a:srgbClr val="333333"/>
                </a:solidFill>
                <a:latin typeface="Times New Roman"/>
              </a:rPr>
              <a:t> </a:t>
            </a:r>
            <a:r>
              <a:rPr b="1" lang="en-US" sz="2200" spc="-1" strike="noStrike">
                <a:solidFill>
                  <a:srgbClr val="333333"/>
                </a:solidFill>
                <a:latin typeface="Times New Roman"/>
              </a:rPr>
              <a:t>When there are other and better options for resolving the dispute.</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a:t>
            </a:r>
            <a:r>
              <a:rPr b="1" lang="pl-PL" sz="2200" spc="-1" strike="noStrike">
                <a:solidFill>
                  <a:srgbClr val="333333"/>
                </a:solidFill>
                <a:latin typeface="Times New Roman"/>
              </a:rPr>
              <a:t> </a:t>
            </a:r>
            <a:r>
              <a:rPr b="1" lang="en-US" sz="2200" spc="-1" strike="noStrike">
                <a:solidFill>
                  <a:srgbClr val="333333"/>
                </a:solidFill>
                <a:latin typeface="Times New Roman"/>
              </a:rPr>
              <a:t>When the subject of the negotiations is too small in relation to the estimated cost of the negotiations.</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a:t>
            </a:r>
            <a:r>
              <a:rPr b="1" lang="pl-PL" sz="2200" spc="-1" strike="noStrike">
                <a:solidFill>
                  <a:srgbClr val="333333"/>
                </a:solidFill>
                <a:latin typeface="Times New Roman"/>
              </a:rPr>
              <a:t> </a:t>
            </a:r>
            <a:r>
              <a:rPr b="1" lang="en-US" sz="2200" spc="-1" strike="noStrike">
                <a:solidFill>
                  <a:srgbClr val="333333"/>
                </a:solidFill>
                <a:latin typeface="Times New Roman"/>
              </a:rPr>
              <a:t>When the person we are negotiating with has no decision-making powers.</a:t>
            </a:r>
            <a:endParaRPr b="0" lang="en-US" sz="2200" spc="-1" strike="noStrike">
              <a:solidFill>
                <a:srgbClr val="333333"/>
              </a:solidFill>
              <a:latin typeface="Microsoft Sans Serif"/>
            </a:endParaRPr>
          </a:p>
          <a:p>
            <a:pPr>
              <a:lnSpc>
                <a:spcPct val="100000"/>
              </a:lnSpc>
              <a:spcBef>
                <a:spcPts val="641"/>
              </a:spcBef>
              <a:tabLst>
                <a:tab algn="l" pos="0"/>
              </a:tabLst>
            </a:pP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ytuł 1"/>
          <p:cNvSpPr txBox="1"/>
          <p:nvPr/>
        </p:nvSpPr>
        <p:spPr>
          <a:xfrm>
            <a:off x="1219320" y="1417680"/>
            <a:ext cx="9753120" cy="715680"/>
          </a:xfrm>
          <a:prstGeom prst="rect">
            <a:avLst/>
          </a:prstGeom>
          <a:noFill/>
          <a:ln w="0">
            <a:noFill/>
          </a:ln>
        </p:spPr>
        <p:txBody>
          <a:bodyPr anchor="ctr">
            <a:noAutofit/>
          </a:bodyPr>
          <a:p>
            <a:pPr>
              <a:lnSpc>
                <a:spcPct val="100000"/>
              </a:lnSpc>
            </a:pPr>
            <a:r>
              <a:rPr b="0" lang="pl-PL" sz="4400" spc="-1" strike="noStrike">
                <a:solidFill>
                  <a:srgbClr val="333333"/>
                </a:solidFill>
                <a:latin typeface="Microsoft Sans Serif"/>
              </a:rPr>
              <a:t>Basic negotiation rules:</a:t>
            </a:r>
            <a:br/>
            <a:endParaRPr b="0" lang="en-US" sz="4400" spc="-1" strike="noStrike">
              <a:solidFill>
                <a:srgbClr val="333333"/>
              </a:solidFill>
              <a:latin typeface="Arial"/>
            </a:endParaRPr>
          </a:p>
        </p:txBody>
      </p:sp>
      <p:sp>
        <p:nvSpPr>
          <p:cNvPr id="95" name="Symbol zastępczy zawartości 2"/>
          <p:cNvSpPr txBox="1"/>
          <p:nvPr/>
        </p:nvSpPr>
        <p:spPr>
          <a:xfrm>
            <a:off x="1219320" y="2037960"/>
            <a:ext cx="10458720" cy="4190760"/>
          </a:xfrm>
          <a:prstGeom prst="rect">
            <a:avLst/>
          </a:prstGeom>
          <a:noFill/>
          <a:ln w="0">
            <a:noFill/>
          </a:ln>
        </p:spPr>
        <p:txBody>
          <a:bodyPr>
            <a:noAutofit/>
          </a:bodyPr>
          <a:p>
            <a:pPr>
              <a:lnSpc>
                <a:spcPct val="100000"/>
              </a:lnSpc>
              <a:spcBef>
                <a:spcPts val="360"/>
              </a:spcBef>
              <a:tabLst>
                <a:tab algn="l" pos="0"/>
              </a:tabLst>
            </a:pPr>
            <a:r>
              <a:rPr b="1" lang="en-US" sz="1800" spc="-1" strike="noStrike">
                <a:solidFill>
                  <a:srgbClr val="333333"/>
                </a:solidFill>
                <a:latin typeface="Times New Roman"/>
              </a:rPr>
              <a:t>1. Show respect to your negotiating partners.</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2. Concentrate on the interest, not the position.</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3. Be tough with the problem, soft with people.</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4. Demand more than you expect to get.</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5. Don't be afraid to ask for better terms.</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6. If you hear "no" try again.</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7. Always ask for something back.</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8. Never accept an initial offer or a counter-offer.</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9. Don't give in to pressure. Don't get emotional.</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10. Try to negotiate on your terms.</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11. Take advantage of the circumstances.</a:t>
            </a:r>
            <a:endParaRPr b="0" lang="en-US" sz="1800" spc="-1" strike="noStrike">
              <a:solidFill>
                <a:srgbClr val="333333"/>
              </a:solidFill>
              <a:latin typeface="Microsoft Sans Serif"/>
            </a:endParaRPr>
          </a:p>
          <a:p>
            <a:pPr>
              <a:lnSpc>
                <a:spcPct val="100000"/>
              </a:lnSpc>
              <a:spcBef>
                <a:spcPts val="281"/>
              </a:spcBef>
              <a:tabLst>
                <a:tab algn="l" pos="0"/>
              </a:tabLst>
            </a:pPr>
            <a:endParaRPr b="0" lang="en-US" sz="18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Times New Roman"/>
              </a:rPr>
              <a:t>Training videos:</a:t>
            </a:r>
            <a:endParaRPr b="0" lang="en-US" sz="14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Times New Roman"/>
              </a:rPr>
              <a:t>https://www.youtube.com/watch?v=GHxw0CQFTaY</a:t>
            </a:r>
            <a:endParaRPr b="0" lang="en-US" sz="14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Times New Roman"/>
              </a:rPr>
              <a:t>https://www.youtube.com/watch?v=DSAOHeW913s</a:t>
            </a:r>
            <a:endParaRPr b="0" lang="en-US" sz="1400" spc="-1" strike="noStrike">
              <a:solidFill>
                <a:srgbClr val="333333"/>
              </a:solidFill>
              <a:latin typeface="Microsoft Sans Serif"/>
            </a:endParaRPr>
          </a:p>
          <a:p>
            <a:pPr>
              <a:lnSpc>
                <a:spcPct val="100000"/>
              </a:lnSpc>
              <a:spcBef>
                <a:spcPts val="320"/>
              </a:spcBef>
              <a:tabLst>
                <a:tab algn="l" pos="0"/>
              </a:tabLst>
            </a:pPr>
            <a:endParaRPr b="0" lang="en-US" sz="14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ytuł 1"/>
          <p:cNvSpPr txBox="1"/>
          <p:nvPr/>
        </p:nvSpPr>
        <p:spPr>
          <a:xfrm>
            <a:off x="1219320" y="1417680"/>
            <a:ext cx="9753120" cy="715680"/>
          </a:xfrm>
          <a:prstGeom prst="rect">
            <a:avLst/>
          </a:prstGeom>
          <a:noFill/>
          <a:ln w="0">
            <a:noFill/>
          </a:ln>
        </p:spPr>
        <p:txBody>
          <a:bodyPr anchor="ctr">
            <a:noAutofit/>
          </a:bodyPr>
          <a:p>
            <a:pPr>
              <a:lnSpc>
                <a:spcPct val="100000"/>
              </a:lnSpc>
            </a:pPr>
            <a:r>
              <a:rPr b="0" lang="pl-PL" sz="4400" spc="-1" strike="noStrike">
                <a:solidFill>
                  <a:srgbClr val="333333"/>
                </a:solidFill>
                <a:latin typeface="Times New Roman"/>
              </a:rPr>
              <a:t>Negotiating advice:</a:t>
            </a:r>
            <a:br/>
            <a:endParaRPr b="0" lang="en-US" sz="4400" spc="-1" strike="noStrike">
              <a:solidFill>
                <a:srgbClr val="333333"/>
              </a:solidFill>
              <a:latin typeface="Arial"/>
            </a:endParaRPr>
          </a:p>
        </p:txBody>
      </p:sp>
      <p:sp>
        <p:nvSpPr>
          <p:cNvPr id="97" name="Symbol zastępczy zawartości 2"/>
          <p:cNvSpPr txBox="1"/>
          <p:nvPr/>
        </p:nvSpPr>
        <p:spPr>
          <a:xfrm>
            <a:off x="1123560" y="2133720"/>
            <a:ext cx="9753120" cy="4190760"/>
          </a:xfrm>
          <a:prstGeom prst="rect">
            <a:avLst/>
          </a:prstGeom>
          <a:noFill/>
          <a:ln w="0">
            <a:noFill/>
          </a:ln>
        </p:spPr>
        <p:txBody>
          <a:bodyPr>
            <a:noAutofit/>
          </a:bodyPr>
          <a:p>
            <a:pPr>
              <a:lnSpc>
                <a:spcPct val="100000"/>
              </a:lnSpc>
              <a:spcBef>
                <a:spcPts val="439"/>
              </a:spcBef>
              <a:tabLst>
                <a:tab algn="l" pos="0"/>
              </a:tabLst>
            </a:pPr>
            <a:r>
              <a:rPr b="1" lang="en-US" sz="2200" spc="-1" strike="noStrike">
                <a:solidFill>
                  <a:srgbClr val="333333"/>
                </a:solidFill>
                <a:latin typeface="Times New Roman"/>
              </a:rPr>
              <a:t>1. Don't get 'seated' while waiting for negotiations.</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2. Take a correction to the door effect.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3. Don't drink coffee while negotiating.</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4. Don't argue unless there is a clear need for it.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5. Practice active listening.</a:t>
            </a:r>
            <a:endParaRPr b="0" lang="en-US" sz="2200" spc="-1" strike="noStrike">
              <a:solidFill>
                <a:srgbClr val="333333"/>
              </a:solidFill>
              <a:latin typeface="Microsoft Sans Serif"/>
            </a:endParaRPr>
          </a:p>
          <a:p>
            <a:pPr>
              <a:lnSpc>
                <a:spcPct val="100000"/>
              </a:lnSpc>
              <a:spcBef>
                <a:spcPts val="641"/>
              </a:spcBef>
              <a:tabLst>
                <a:tab algn="l" pos="0"/>
              </a:tabLst>
            </a:pP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ytuł 1"/>
          <p:cNvSpPr txBox="1"/>
          <p:nvPr/>
        </p:nvSpPr>
        <p:spPr>
          <a:xfrm>
            <a:off x="1219320" y="1417680"/>
            <a:ext cx="9753120" cy="715680"/>
          </a:xfrm>
          <a:prstGeom prst="rect">
            <a:avLst/>
          </a:prstGeom>
          <a:noFill/>
          <a:ln w="0">
            <a:noFill/>
          </a:ln>
        </p:spPr>
        <p:txBody>
          <a:bodyPr anchor="ctr">
            <a:noAutofit/>
          </a:bodyPr>
          <a:p>
            <a:pPr>
              <a:lnSpc>
                <a:spcPct val="100000"/>
              </a:lnSpc>
            </a:pPr>
            <a:r>
              <a:rPr b="0" lang="pl-PL" sz="4400" spc="-1" strike="noStrike">
                <a:solidFill>
                  <a:srgbClr val="333333"/>
                </a:solidFill>
                <a:latin typeface="Times New Roman"/>
              </a:rPr>
              <a:t>Negotiation tricks:</a:t>
            </a:r>
            <a:br/>
            <a:endParaRPr b="0" lang="en-US" sz="4400" spc="-1" strike="noStrike">
              <a:solidFill>
                <a:srgbClr val="333333"/>
              </a:solidFill>
              <a:latin typeface="Arial"/>
            </a:endParaRPr>
          </a:p>
        </p:txBody>
      </p:sp>
      <p:sp>
        <p:nvSpPr>
          <p:cNvPr id="99" name="Symbol zastępczy zawartości 2"/>
          <p:cNvSpPr txBox="1"/>
          <p:nvPr/>
        </p:nvSpPr>
        <p:spPr>
          <a:xfrm>
            <a:off x="557280" y="1898640"/>
            <a:ext cx="11225160" cy="4190760"/>
          </a:xfrm>
          <a:prstGeom prst="rect">
            <a:avLst/>
          </a:prstGeom>
          <a:noFill/>
          <a:ln w="0">
            <a:noFill/>
          </a:ln>
        </p:spPr>
        <p:txBody>
          <a:bodyPr>
            <a:noAutofit/>
          </a:bodyPr>
          <a:p>
            <a:pPr>
              <a:lnSpc>
                <a:spcPct val="100000"/>
              </a:lnSpc>
              <a:spcBef>
                <a:spcPts val="439"/>
              </a:spcBef>
              <a:tabLst>
                <a:tab algn="l" pos="0"/>
              </a:tabLst>
            </a:pPr>
            <a:r>
              <a:rPr b="1" lang="en-US" sz="2200" spc="-1" strike="noStrike">
                <a:solidFill>
                  <a:srgbClr val="333333"/>
                </a:solidFill>
                <a:latin typeface="Times New Roman"/>
              </a:rPr>
              <a:t>1. Interrupting - each statement of the other party is slightly interruptedrelevant questions or concerns.</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2. Digressions - not relevant to the topic.</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3. Generalizations - "Prices for your services are always overpriced".</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4. Challenging the competences of the other party.</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5. Rushing.</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6. Frequent change of own position (instability).</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7. Gaining new concessions - from small to bigger and bigger.</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8. Creating packages - makes it difficult to precisely compare the offer.</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9. Asking for several offers depending on the size of the order -shows how far the opponent will make concessions.</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10. Putting the opponent in the position of the other side.</a:t>
            </a: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ytuł 1"/>
          <p:cNvSpPr txBox="1"/>
          <p:nvPr/>
        </p:nvSpPr>
        <p:spPr>
          <a:xfrm>
            <a:off x="1219320" y="1417680"/>
            <a:ext cx="9753120" cy="715680"/>
          </a:xfrm>
          <a:prstGeom prst="rect">
            <a:avLst/>
          </a:prstGeom>
          <a:noFill/>
          <a:ln w="0">
            <a:noFill/>
          </a:ln>
        </p:spPr>
        <p:txBody>
          <a:bodyPr anchor="ctr">
            <a:noAutofit/>
          </a:bodyPr>
          <a:p>
            <a:pPr>
              <a:lnSpc>
                <a:spcPct val="100000"/>
              </a:lnSpc>
            </a:pPr>
            <a:r>
              <a:rPr b="0" lang="pl-PL" sz="4400" spc="-1" strike="noStrike">
                <a:solidFill>
                  <a:srgbClr val="333333"/>
                </a:solidFill>
                <a:latin typeface="Times New Roman"/>
              </a:rPr>
              <a:t>Examples of negotiation techniques:</a:t>
            </a:r>
            <a:br/>
            <a:endParaRPr b="0" lang="en-US" sz="4400" spc="-1" strike="noStrike">
              <a:solidFill>
                <a:srgbClr val="333333"/>
              </a:solidFill>
              <a:latin typeface="Arial"/>
            </a:endParaRPr>
          </a:p>
        </p:txBody>
      </p:sp>
      <p:sp>
        <p:nvSpPr>
          <p:cNvPr id="101" name="Symbol zastępczy zawartości 2"/>
          <p:cNvSpPr txBox="1"/>
          <p:nvPr/>
        </p:nvSpPr>
        <p:spPr>
          <a:xfrm>
            <a:off x="905760" y="1881000"/>
            <a:ext cx="10301760" cy="4190760"/>
          </a:xfrm>
          <a:prstGeom prst="rect">
            <a:avLst/>
          </a:prstGeom>
          <a:noFill/>
          <a:ln w="0">
            <a:noFill/>
          </a:ln>
        </p:spPr>
        <p:txBody>
          <a:bodyPr>
            <a:noAutofit/>
          </a:bodyPr>
          <a:p>
            <a:pPr>
              <a:lnSpc>
                <a:spcPct val="100000"/>
              </a:lnSpc>
              <a:spcBef>
                <a:spcPts val="360"/>
              </a:spcBef>
              <a:tabLst>
                <a:tab algn="l" pos="0"/>
              </a:tabLst>
            </a:pPr>
            <a:r>
              <a:rPr b="1" lang="en-US" sz="1800" spc="-1" strike="noStrike">
                <a:solidFill>
                  <a:srgbClr val="333333"/>
                </a:solidFill>
                <a:latin typeface="Times New Roman"/>
              </a:rPr>
              <a:t>1. High Low Opening  (https://www.youtube.com/watch?v=B07rvBPc8oE)</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2. Graduation of Reliefs</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3. Salami</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4. The principle of mutuality</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5. Trial Balloon</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6. Higher Purpose / Meta Level</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7. Reward in Paradise</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8. Va banque or all on one card</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9. Lack of decision making - limited power of attorney</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10. The last wish</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11. Right of unavailability / empty shelf</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12. Vice / Tightening the screw</a:t>
            </a:r>
            <a:endParaRPr b="0" lang="en-US" sz="1800" spc="-1" strike="noStrike">
              <a:solidFill>
                <a:srgbClr val="333333"/>
              </a:solidFill>
              <a:latin typeface="Microsoft Sans Serif"/>
            </a:endParaRPr>
          </a:p>
          <a:p>
            <a:pPr>
              <a:lnSpc>
                <a:spcPct val="100000"/>
              </a:lnSpc>
              <a:spcBef>
                <a:spcPts val="360"/>
              </a:spcBef>
              <a:tabLst>
                <a:tab algn="l" pos="0"/>
              </a:tabLst>
            </a:pPr>
            <a:endParaRPr b="0" lang="en-US" sz="18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Times New Roman"/>
              </a:rPr>
              <a:t>Training videos:</a:t>
            </a:r>
            <a:endParaRPr b="0" lang="en-US" sz="14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Times New Roman"/>
              </a:rPr>
              <a:t>https://www.youtube.com/watch?v=kL3jbExKYT0</a:t>
            </a:r>
            <a:endParaRPr b="0" lang="en-US" sz="14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Times New Roman"/>
              </a:rPr>
              <a:t>https://www.youtube.com/watch?v=C0MBYgQ49JY</a:t>
            </a:r>
            <a:endParaRPr b="0" lang="en-US" sz="1400" spc="-1" strike="noStrike">
              <a:solidFill>
                <a:srgbClr val="333333"/>
              </a:solidFill>
              <a:latin typeface="Microsoft Sans Serif"/>
            </a:endParaRPr>
          </a:p>
          <a:p>
            <a:pPr>
              <a:lnSpc>
                <a:spcPct val="100000"/>
              </a:lnSpc>
              <a:spcBef>
                <a:spcPts val="360"/>
              </a:spcBef>
              <a:tabLst>
                <a:tab algn="l" pos="0"/>
              </a:tabLst>
            </a:pPr>
            <a:endParaRPr b="0" lang="en-US" sz="1400" spc="-1" strike="noStrike">
              <a:solidFill>
                <a:srgbClr val="333333"/>
              </a:solidFill>
              <a:latin typeface="Microsoft Sans Serif"/>
            </a:endParaRPr>
          </a:p>
          <a:p>
            <a:pPr>
              <a:lnSpc>
                <a:spcPct val="100000"/>
              </a:lnSpc>
              <a:spcBef>
                <a:spcPts val="439"/>
              </a:spcBef>
              <a:tabLst>
                <a:tab algn="l" pos="0"/>
              </a:tabLst>
            </a:pPr>
            <a:endParaRPr b="0" lang="en-US" sz="14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Symbol zastępczy zawartości 3"/>
          <p:cNvSpPr txBox="1"/>
          <p:nvPr/>
        </p:nvSpPr>
        <p:spPr>
          <a:xfrm>
            <a:off x="992880" y="1601280"/>
            <a:ext cx="10293120" cy="4190760"/>
          </a:xfrm>
          <a:prstGeom prst="rect">
            <a:avLst/>
          </a:prstGeom>
          <a:noFill/>
          <a:ln w="0">
            <a:noFill/>
          </a:ln>
        </p:spPr>
        <p:txBody>
          <a:bodyPr>
            <a:noAutofit/>
          </a:bodyPr>
          <a:p>
            <a:pPr>
              <a:lnSpc>
                <a:spcPct val="100000"/>
              </a:lnSpc>
              <a:spcBef>
                <a:spcPts val="360"/>
              </a:spcBef>
              <a:tabLst>
                <a:tab algn="l" pos="0"/>
              </a:tabLst>
            </a:pPr>
            <a:r>
              <a:rPr b="1" lang="en-US" sz="1800" spc="-1" strike="noStrike">
                <a:solidFill>
                  <a:srgbClr val="333333"/>
                </a:solidFill>
                <a:latin typeface="Times New Roman"/>
              </a:rPr>
              <a:t>13. Shock</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14. Empty Wallet</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15. Funny Money</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16. Car Showroom / Optician from Brooklyn</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17. Colombo</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18. Standard Procedure</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19. Sorry, I was wrong</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20. Deadly Riposte</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21. The Good - Bad Cop</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22. Tender - the competition has a better offer</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23. Russian Front</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24. The Fish has died</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25. Appeal to a higher instance</a:t>
            </a:r>
            <a:endParaRPr b="0" lang="en-US" sz="18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Times New Roman"/>
              </a:rPr>
              <a:t>Training videos:</a:t>
            </a:r>
            <a:endParaRPr b="0" lang="en-US" sz="14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Times New Roman"/>
              </a:rPr>
              <a:t>https://www.youtube.com/watch?v=hVNF_1jOImI</a:t>
            </a:r>
            <a:endParaRPr b="0" lang="en-US" sz="14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Times New Roman"/>
              </a:rPr>
              <a:t>https://www.youtube.com/watch?v=MJ0f15cm6Pw</a:t>
            </a:r>
            <a:endParaRPr b="0" lang="en-US" sz="14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Times New Roman"/>
              </a:rPr>
              <a:t>https://www.youtube.com/watch?v=B07rvBPc8oE</a:t>
            </a:r>
            <a:endParaRPr b="0" lang="en-US" sz="1400" spc="-1" strike="noStrike">
              <a:solidFill>
                <a:srgbClr val="333333"/>
              </a:solidFill>
              <a:latin typeface="Microsoft Sans Serif"/>
            </a:endParaRPr>
          </a:p>
          <a:p>
            <a:pPr>
              <a:lnSpc>
                <a:spcPct val="100000"/>
              </a:lnSpc>
              <a:spcBef>
                <a:spcPts val="439"/>
              </a:spcBef>
              <a:tabLst>
                <a:tab algn="l" pos="0"/>
              </a:tabLst>
            </a:pPr>
            <a:endParaRPr b="0" lang="en-US" sz="14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ytuł 1"/>
          <p:cNvSpPr txBox="1"/>
          <p:nvPr/>
        </p:nvSpPr>
        <p:spPr>
          <a:xfrm>
            <a:off x="1219320" y="1417680"/>
            <a:ext cx="9753120" cy="715680"/>
          </a:xfrm>
          <a:prstGeom prst="rect">
            <a:avLst/>
          </a:prstGeom>
          <a:noFill/>
          <a:ln w="0">
            <a:noFill/>
          </a:ln>
        </p:spPr>
        <p:txBody>
          <a:bodyPr anchor="ctr">
            <a:noAutofit/>
          </a:bodyPr>
          <a:p>
            <a:pPr>
              <a:lnSpc>
                <a:spcPct val="100000"/>
              </a:lnSpc>
            </a:pPr>
            <a:r>
              <a:rPr b="0" lang="pl-PL" sz="4400" spc="-1" strike="noStrike">
                <a:solidFill>
                  <a:srgbClr val="333333"/>
                </a:solidFill>
                <a:latin typeface="Microsoft Sans Serif"/>
              </a:rPr>
              <a:t>Exercises: </a:t>
            </a:r>
            <a:endParaRPr b="0" lang="en-US" sz="4400" spc="-1" strike="noStrike">
              <a:solidFill>
                <a:srgbClr val="333333"/>
              </a:solidFill>
              <a:latin typeface="Arial"/>
            </a:endParaRPr>
          </a:p>
        </p:txBody>
      </p:sp>
      <p:sp>
        <p:nvSpPr>
          <p:cNvPr id="104" name="Symbol zastępczy zawartości 2"/>
          <p:cNvSpPr txBox="1"/>
          <p:nvPr/>
        </p:nvSpPr>
        <p:spPr>
          <a:xfrm>
            <a:off x="1219320" y="2438280"/>
            <a:ext cx="9753120" cy="4190760"/>
          </a:xfrm>
          <a:prstGeom prst="rect">
            <a:avLst/>
          </a:prstGeom>
          <a:noFill/>
          <a:ln w="0">
            <a:noFill/>
          </a:ln>
        </p:spPr>
        <p:txBody>
          <a:bodyPr>
            <a:noAutofit/>
          </a:bodyPr>
          <a:p>
            <a:pPr>
              <a:lnSpc>
                <a:spcPct val="100000"/>
              </a:lnSpc>
              <a:spcBef>
                <a:spcPts val="281"/>
              </a:spcBef>
              <a:tabLst>
                <a:tab algn="l" pos="0"/>
              </a:tabLst>
            </a:pPr>
            <a:r>
              <a:rPr b="0" lang="en-US" sz="1400" spc="-1" strike="noStrike">
                <a:solidFill>
                  <a:srgbClr val="333333"/>
                </a:solidFill>
                <a:latin typeface="Microsoft Sans Serif"/>
              </a:rPr>
              <a:t>Exercise 1</a:t>
            </a:r>
            <a:endParaRPr b="0" lang="en-US" sz="14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Microsoft Sans Serif"/>
              </a:rPr>
              <a:t>Please, write a simulation in order to implement different negotiation styles during the conversation with your partner. Then, make a presentation to your team.</a:t>
            </a:r>
            <a:endParaRPr b="0" lang="en-US" sz="1400" spc="-1" strike="noStrike">
              <a:solidFill>
                <a:srgbClr val="333333"/>
              </a:solidFill>
              <a:latin typeface="Microsoft Sans Serif"/>
            </a:endParaRPr>
          </a:p>
          <a:p>
            <a:pPr>
              <a:lnSpc>
                <a:spcPct val="100000"/>
              </a:lnSpc>
              <a:spcBef>
                <a:spcPts val="281"/>
              </a:spcBef>
              <a:tabLst>
                <a:tab algn="l" pos="0"/>
              </a:tabLst>
            </a:pPr>
            <a:endParaRPr b="0" lang="en-US" sz="14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Microsoft Sans Serif"/>
              </a:rPr>
              <a:t>Exercise 2</a:t>
            </a:r>
            <a:endParaRPr b="0" lang="en-US" sz="14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Microsoft Sans Serif"/>
              </a:rPr>
              <a:t>Please, carry out simulation of negotiation process with the use of particular negotiation techniques. Then, observing the simulations of other teams, try to recognize the negotiation techniques which were used.</a:t>
            </a:r>
            <a:endParaRPr b="0" lang="en-US" sz="1400" spc="-1" strike="noStrike">
              <a:solidFill>
                <a:srgbClr val="333333"/>
              </a:solidFill>
              <a:latin typeface="Microsoft Sans Serif"/>
            </a:endParaRPr>
          </a:p>
          <a:p>
            <a:pPr>
              <a:lnSpc>
                <a:spcPct val="100000"/>
              </a:lnSpc>
              <a:spcBef>
                <a:spcPts val="281"/>
              </a:spcBef>
              <a:tabLst>
                <a:tab algn="l" pos="0"/>
              </a:tabLst>
            </a:pPr>
            <a:endParaRPr b="0" lang="en-US" sz="14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Microsoft Sans Serif"/>
              </a:rPr>
              <a:t>Exercise 3</a:t>
            </a:r>
            <a:endParaRPr b="0" lang="en-US" sz="14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Microsoft Sans Serif"/>
              </a:rPr>
              <a:t>Please, write down your strengths, which will allow you to believe you in your abilities. Next, note down your weaknesses to discover them in order not to let your opponent take the control over them. Suggest solutions as the remedy the arose situations. </a:t>
            </a:r>
            <a:endParaRPr b="0" lang="en-US" sz="14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Tytuł 1"/>
          <p:cNvSpPr txBox="1"/>
          <p:nvPr/>
        </p:nvSpPr>
        <p:spPr>
          <a:xfrm>
            <a:off x="1158120" y="1260720"/>
            <a:ext cx="9753120" cy="715680"/>
          </a:xfrm>
          <a:prstGeom prst="rect">
            <a:avLst/>
          </a:prstGeom>
          <a:noFill/>
          <a:ln w="0">
            <a:noFill/>
          </a:ln>
        </p:spPr>
        <p:txBody>
          <a:bodyPr anchor="ctr">
            <a:noAutofit/>
          </a:bodyPr>
          <a:p>
            <a:pPr>
              <a:lnSpc>
                <a:spcPct val="100000"/>
              </a:lnSpc>
            </a:pPr>
            <a:r>
              <a:rPr b="1" lang="en-US" sz="3600" spc="-1" strike="noStrike">
                <a:solidFill>
                  <a:srgbClr val="333333"/>
                </a:solidFill>
                <a:latin typeface="Times New Roman"/>
              </a:rPr>
              <a:t>Manipulation in the place of negotiations:</a:t>
            </a:r>
            <a:br/>
            <a:endParaRPr b="0" lang="en-US" sz="3600" spc="-1" strike="noStrike">
              <a:solidFill>
                <a:srgbClr val="333333"/>
              </a:solidFill>
              <a:latin typeface="Arial"/>
            </a:endParaRPr>
          </a:p>
        </p:txBody>
      </p:sp>
      <p:sp>
        <p:nvSpPr>
          <p:cNvPr id="106" name="Symbol zastępczy zawartości 2"/>
          <p:cNvSpPr txBox="1"/>
          <p:nvPr/>
        </p:nvSpPr>
        <p:spPr>
          <a:xfrm>
            <a:off x="1088640" y="2081520"/>
            <a:ext cx="9753120" cy="4190760"/>
          </a:xfrm>
          <a:prstGeom prst="rect">
            <a:avLst/>
          </a:prstGeom>
          <a:noFill/>
          <a:ln w="0">
            <a:noFill/>
          </a:ln>
        </p:spPr>
        <p:txBody>
          <a:bodyPr>
            <a:noAutofit/>
          </a:bodyPr>
          <a:p>
            <a:pPr algn="just">
              <a:lnSpc>
                <a:spcPct val="100000"/>
              </a:lnSpc>
              <a:spcBef>
                <a:spcPts val="439"/>
              </a:spcBef>
              <a:tabLst>
                <a:tab algn="l" pos="0"/>
              </a:tabLst>
            </a:pPr>
            <a:r>
              <a:rPr b="1" lang="en-US" sz="2200" spc="-1" strike="noStrike">
                <a:solidFill>
                  <a:srgbClr val="333333"/>
                </a:solidFill>
                <a:latin typeface="Times New Roman"/>
              </a:rPr>
              <a:t>1. Creating relaxation conditions: it is about organizing negotiations in comfortable conditions with the possibility of relaxation and entertainment - which is meant to "soften" party negotiators the opposite and increasing their inclination to achieve agreements on terms proposed by the hosts</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2. Creating stressful conditions: involves carrying out negotiations in a small, stuffy, overheated room equipped with hard and uncomfortable chairs with a lack of space for taking notes. Negotiators then get tired quickly and cannot think clearly.</a:t>
            </a:r>
            <a:endParaRPr b="0" lang="en-US" sz="2200" spc="-1" strike="noStrike">
              <a:solidFill>
                <a:srgbClr val="333333"/>
              </a:solidFill>
              <a:latin typeface="Microsoft Sans Serif"/>
            </a:endParaRPr>
          </a:p>
          <a:p>
            <a:pPr>
              <a:lnSpc>
                <a:spcPct val="100000"/>
              </a:lnSpc>
              <a:spcBef>
                <a:spcPts val="641"/>
              </a:spcBef>
              <a:tabLst>
                <a:tab algn="l" pos="0"/>
              </a:tabLst>
            </a:pP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Symbol zastępczy zawartości 2"/>
          <p:cNvSpPr txBox="1"/>
          <p:nvPr/>
        </p:nvSpPr>
        <p:spPr>
          <a:xfrm>
            <a:off x="1219320" y="2194560"/>
            <a:ext cx="9753120" cy="4190760"/>
          </a:xfrm>
          <a:prstGeom prst="rect">
            <a:avLst/>
          </a:prstGeom>
          <a:noFill/>
          <a:ln w="0">
            <a:noFill/>
          </a:ln>
        </p:spPr>
        <p:txBody>
          <a:bodyPr>
            <a:noAutofit/>
          </a:bodyPr>
          <a:p>
            <a:pPr algn="just">
              <a:lnSpc>
                <a:spcPct val="100000"/>
              </a:lnSpc>
              <a:spcBef>
                <a:spcPts val="439"/>
              </a:spcBef>
              <a:tabLst>
                <a:tab algn="l" pos="0"/>
              </a:tabLst>
            </a:pPr>
            <a:r>
              <a:rPr b="1" lang="en-US" sz="2200" spc="-1" strike="noStrike">
                <a:solidFill>
                  <a:srgbClr val="333333"/>
                </a:solidFill>
                <a:latin typeface="Times New Roman"/>
              </a:rPr>
              <a:t>3. Creating conditions of isolation: involves organizing negotiations ina remote place (a rather uncomfortable center in the forest). This isto prevent pressure from being exerted on negotiators (e.g. with crew side) during the negotiations, which in turn leads to quick conclusion of an agreement.</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4. Creating an unequal situation of the parties: consists in inviting negotiators to an Office of the Council of Ministers, to the appropriate ministry, the cabinet of the superior delegates. In Poland,  the opposite happens: the strikers invite the appropriate minister over, thus being numerically superior and feeling more confident in your own territory.</a:t>
            </a:r>
            <a:endParaRPr b="0" lang="en-US" sz="2200" spc="-1" strike="noStrike">
              <a:solidFill>
                <a:srgbClr val="333333"/>
              </a:solidFill>
              <a:latin typeface="Microsoft Sans Serif"/>
            </a:endParaRPr>
          </a:p>
          <a:p>
            <a:pPr>
              <a:lnSpc>
                <a:spcPct val="100000"/>
              </a:lnSpc>
              <a:spcBef>
                <a:spcPts val="439"/>
              </a:spcBef>
              <a:tabLst>
                <a:tab algn="l" pos="0"/>
              </a:tabLst>
            </a:pP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ytuł 1"/>
          <p:cNvSpPr txBox="1"/>
          <p:nvPr/>
        </p:nvSpPr>
        <p:spPr>
          <a:xfrm>
            <a:off x="531360" y="1278360"/>
            <a:ext cx="10380240" cy="715680"/>
          </a:xfrm>
          <a:prstGeom prst="rect">
            <a:avLst/>
          </a:prstGeom>
          <a:noFill/>
          <a:ln w="0">
            <a:noFill/>
          </a:ln>
        </p:spPr>
        <p:txBody>
          <a:bodyPr anchor="ctr">
            <a:noAutofit/>
          </a:bodyPr>
          <a:p>
            <a:pPr>
              <a:lnSpc>
                <a:spcPct val="100000"/>
              </a:lnSpc>
            </a:pPr>
            <a:r>
              <a:rPr b="0" lang="en-US" sz="4000" spc="-1" strike="noStrike">
                <a:solidFill>
                  <a:srgbClr val="333333"/>
                </a:solidFill>
                <a:latin typeface="Times New Roman"/>
              </a:rPr>
              <a:t>Manipulating in the duration of the negotiations:</a:t>
            </a:r>
            <a:br/>
            <a:endParaRPr b="0" lang="en-US" sz="4000" spc="-1" strike="noStrike">
              <a:solidFill>
                <a:srgbClr val="333333"/>
              </a:solidFill>
              <a:latin typeface="Arial"/>
            </a:endParaRPr>
          </a:p>
        </p:txBody>
      </p:sp>
      <p:sp>
        <p:nvSpPr>
          <p:cNvPr id="109" name="Symbol zastępczy zawartości 2"/>
          <p:cNvSpPr txBox="1"/>
          <p:nvPr/>
        </p:nvSpPr>
        <p:spPr>
          <a:xfrm>
            <a:off x="914400" y="1750320"/>
            <a:ext cx="10763280" cy="4190760"/>
          </a:xfrm>
          <a:prstGeom prst="rect">
            <a:avLst/>
          </a:prstGeom>
          <a:noFill/>
          <a:ln w="0">
            <a:noFill/>
          </a:ln>
        </p:spPr>
        <p:txBody>
          <a:bodyPr>
            <a:noAutofit/>
          </a:bodyPr>
          <a:p>
            <a:pPr>
              <a:lnSpc>
                <a:spcPct val="100000"/>
              </a:lnSpc>
              <a:spcBef>
                <a:spcPts val="439"/>
              </a:spcBef>
              <a:tabLst>
                <a:tab algn="l" pos="0"/>
              </a:tabLst>
            </a:pPr>
            <a:r>
              <a:rPr b="1" lang="en-US" sz="2200" spc="-1" strike="noStrike">
                <a:solidFill>
                  <a:srgbClr val="333333"/>
                </a:solidFill>
                <a:latin typeface="Times New Roman"/>
              </a:rPr>
              <a:t>1) stalling:</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a:t>
            </a:r>
            <a:r>
              <a:rPr b="1" lang="pl-PL" sz="2200" spc="-1" strike="noStrike">
                <a:solidFill>
                  <a:srgbClr val="333333"/>
                </a:solidFill>
                <a:latin typeface="Times New Roman"/>
              </a:rPr>
              <a:t> </a:t>
            </a:r>
            <a:r>
              <a:rPr b="1" lang="en-US" sz="2200" spc="-1" strike="noStrike">
                <a:solidFill>
                  <a:srgbClr val="333333"/>
                </a:solidFill>
                <a:latin typeface="Times New Roman"/>
              </a:rPr>
              <a:t>asking detailed questions,</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a:t>
            </a:r>
            <a:r>
              <a:rPr b="1" lang="pl-PL" sz="2200" spc="-1" strike="noStrike">
                <a:solidFill>
                  <a:srgbClr val="333333"/>
                </a:solidFill>
                <a:latin typeface="Times New Roman"/>
              </a:rPr>
              <a:t> </a:t>
            </a:r>
            <a:r>
              <a:rPr b="1" lang="en-US" sz="2200" spc="-1" strike="noStrike">
                <a:solidFill>
                  <a:srgbClr val="333333"/>
                </a:solidFill>
                <a:latin typeface="Times New Roman"/>
              </a:rPr>
              <a:t>canceling meetings or starting later,</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a:t>
            </a:r>
            <a:r>
              <a:rPr b="1" lang="pl-PL" sz="2200" spc="-1" strike="noStrike">
                <a:solidFill>
                  <a:srgbClr val="333333"/>
                </a:solidFill>
                <a:latin typeface="Times New Roman"/>
              </a:rPr>
              <a:t> </a:t>
            </a:r>
            <a:r>
              <a:rPr b="1" lang="en-US" sz="2200" spc="-1" strike="noStrike">
                <a:solidFill>
                  <a:srgbClr val="333333"/>
                </a:solidFill>
                <a:latin typeface="Times New Roman"/>
              </a:rPr>
              <a:t>diplomatic diseases</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This is to break the agreement under time pressure in the so-called 'last minute'. With weakening of the mental balance of the site manipulated.</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Countermeasures:</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a:t>
            </a:r>
            <a:r>
              <a:rPr b="1" lang="pl-PL" sz="2200" spc="-1" strike="noStrike">
                <a:solidFill>
                  <a:srgbClr val="333333"/>
                </a:solidFill>
                <a:latin typeface="Times New Roman"/>
              </a:rPr>
              <a:t> </a:t>
            </a:r>
            <a:r>
              <a:rPr b="1" lang="en-US" sz="2200" spc="-1" strike="noStrike">
                <a:solidFill>
                  <a:srgbClr val="333333"/>
                </a:solidFill>
                <a:latin typeface="Times New Roman"/>
              </a:rPr>
              <a:t>consistently discussing the problems according to a predetermined order</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a:t>
            </a:r>
            <a:r>
              <a:rPr b="1" lang="pl-PL" sz="2200" spc="-1" strike="noStrike">
                <a:solidFill>
                  <a:srgbClr val="333333"/>
                </a:solidFill>
                <a:latin typeface="Times New Roman"/>
              </a:rPr>
              <a:t> </a:t>
            </a:r>
            <a:r>
              <a:rPr b="1" lang="en-US" sz="2200" spc="-1" strike="noStrike">
                <a:solidFill>
                  <a:srgbClr val="333333"/>
                </a:solidFill>
                <a:latin typeface="Times New Roman"/>
              </a:rPr>
              <a:t>starting negotiations by asking for powers of attorney and expression the belief that both parties in the name of mutual respect, and above all for everyone's sake, matters have been carefully prepared for the talks, i.e.: read the materials (when some materials were left on the page delivered)</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Tytuł 1"/>
          <p:cNvSpPr txBox="1"/>
          <p:nvPr/>
        </p:nvSpPr>
        <p:spPr>
          <a:xfrm>
            <a:off x="278640" y="1522080"/>
            <a:ext cx="9753120" cy="715680"/>
          </a:xfrm>
          <a:prstGeom prst="rect">
            <a:avLst/>
          </a:prstGeom>
          <a:noFill/>
          <a:ln w="0">
            <a:noFill/>
          </a:ln>
        </p:spPr>
        <p:txBody>
          <a:bodyPr anchor="ctr">
            <a:normAutofit fontScale="18000"/>
          </a:bodyPr>
          <a:p>
            <a:pPr algn="ctr">
              <a:lnSpc>
                <a:spcPct val="100000"/>
              </a:lnSpc>
            </a:pPr>
            <a:r>
              <a:rPr b="0" lang="en-US" sz="4400" spc="-1" strike="noStrike">
                <a:solidFill>
                  <a:srgbClr val="333333"/>
                </a:solidFill>
                <a:latin typeface="Times New Roman"/>
              </a:rPr>
              <a:t>Benefits for students resulting from working in a team:</a:t>
            </a:r>
            <a:br/>
            <a:endParaRPr b="0" lang="en-US" sz="4400" spc="-1" strike="noStrike">
              <a:solidFill>
                <a:srgbClr val="333333"/>
              </a:solidFill>
              <a:latin typeface="Arial"/>
            </a:endParaRPr>
          </a:p>
        </p:txBody>
      </p:sp>
      <p:sp>
        <p:nvSpPr>
          <p:cNvPr id="79" name="Symbol zastępczy zawartości 2"/>
          <p:cNvSpPr txBox="1"/>
          <p:nvPr/>
        </p:nvSpPr>
        <p:spPr>
          <a:xfrm>
            <a:off x="1219320" y="2438280"/>
            <a:ext cx="9753120" cy="4190760"/>
          </a:xfrm>
          <a:prstGeom prst="rect">
            <a:avLst/>
          </a:prstGeom>
          <a:noFill/>
          <a:ln w="0">
            <a:noFill/>
          </a:ln>
        </p:spPr>
        <p:txBody>
          <a:bodyPr>
            <a:normAutofit fontScale="51000"/>
          </a:bodyPr>
          <a:p>
            <a:pPr>
              <a:lnSpc>
                <a:spcPct val="100000"/>
              </a:lnSpc>
              <a:spcBef>
                <a:spcPts val="641"/>
              </a:spcBef>
              <a:tabLst>
                <a:tab algn="l" pos="0"/>
              </a:tabLst>
            </a:pPr>
            <a:r>
              <a:rPr b="1" lang="en-US" sz="3200" spc="-1" strike="noStrike">
                <a:solidFill>
                  <a:srgbClr val="333333"/>
                </a:solidFill>
                <a:latin typeface="Times New Roman"/>
              </a:rPr>
              <a:t>• </a:t>
            </a:r>
            <a:r>
              <a:rPr b="1" lang="en-US" sz="3200" spc="-1" strike="noStrike">
                <a:solidFill>
                  <a:srgbClr val="333333"/>
                </a:solidFill>
                <a:latin typeface="Times New Roman"/>
              </a:rPr>
              <a:t>develops the ability to communicate and cooperate,</a:t>
            </a:r>
            <a:endParaRPr b="0" lang="en-US" sz="3200" spc="-1" strike="noStrike">
              <a:solidFill>
                <a:srgbClr val="333333"/>
              </a:solidFill>
              <a:latin typeface="Microsoft Sans Serif"/>
            </a:endParaRPr>
          </a:p>
          <a:p>
            <a:pPr>
              <a:lnSpc>
                <a:spcPct val="100000"/>
              </a:lnSpc>
              <a:spcBef>
                <a:spcPts val="641"/>
              </a:spcBef>
              <a:tabLst>
                <a:tab algn="l" pos="0"/>
              </a:tabLst>
            </a:pPr>
            <a:r>
              <a:rPr b="1" lang="en-US" sz="3200" spc="-1" strike="noStrike">
                <a:solidFill>
                  <a:srgbClr val="333333"/>
                </a:solidFill>
                <a:latin typeface="Times New Roman"/>
              </a:rPr>
              <a:t>• </a:t>
            </a:r>
            <a:r>
              <a:rPr b="1" lang="en-US" sz="3200" spc="-1" strike="noStrike">
                <a:solidFill>
                  <a:srgbClr val="333333"/>
                </a:solidFill>
                <a:latin typeface="Times New Roman"/>
              </a:rPr>
              <a:t>teaches how to follow the adopted rules,</a:t>
            </a:r>
            <a:endParaRPr b="0" lang="en-US" sz="3200" spc="-1" strike="noStrike">
              <a:solidFill>
                <a:srgbClr val="333333"/>
              </a:solidFill>
              <a:latin typeface="Microsoft Sans Serif"/>
            </a:endParaRPr>
          </a:p>
          <a:p>
            <a:pPr>
              <a:lnSpc>
                <a:spcPct val="100000"/>
              </a:lnSpc>
              <a:spcBef>
                <a:spcPts val="641"/>
              </a:spcBef>
              <a:tabLst>
                <a:tab algn="l" pos="0"/>
              </a:tabLst>
            </a:pPr>
            <a:r>
              <a:rPr b="1" lang="en-US" sz="3200" spc="-1" strike="noStrike">
                <a:solidFill>
                  <a:srgbClr val="333333"/>
                </a:solidFill>
                <a:latin typeface="Times New Roman"/>
              </a:rPr>
              <a:t>• </a:t>
            </a:r>
            <a:r>
              <a:rPr b="1" lang="en-US" sz="3200" spc="-1" strike="noStrike">
                <a:solidFill>
                  <a:srgbClr val="333333"/>
                </a:solidFill>
                <a:latin typeface="Times New Roman"/>
              </a:rPr>
              <a:t>helps you become responsible for your own teaching,</a:t>
            </a:r>
            <a:endParaRPr b="0" lang="en-US" sz="3200" spc="-1" strike="noStrike">
              <a:solidFill>
                <a:srgbClr val="333333"/>
              </a:solidFill>
              <a:latin typeface="Microsoft Sans Serif"/>
            </a:endParaRPr>
          </a:p>
          <a:p>
            <a:pPr>
              <a:lnSpc>
                <a:spcPct val="100000"/>
              </a:lnSpc>
              <a:spcBef>
                <a:spcPts val="641"/>
              </a:spcBef>
              <a:tabLst>
                <a:tab algn="l" pos="0"/>
              </a:tabLst>
            </a:pPr>
            <a:r>
              <a:rPr b="1" lang="en-US" sz="3200" spc="-1" strike="noStrike">
                <a:solidFill>
                  <a:srgbClr val="333333"/>
                </a:solidFill>
                <a:latin typeface="Times New Roman"/>
              </a:rPr>
              <a:t>• </a:t>
            </a:r>
            <a:r>
              <a:rPr b="1" lang="en-US" sz="3200" spc="-1" strike="noStrike">
                <a:solidFill>
                  <a:srgbClr val="333333"/>
                </a:solidFill>
                <a:latin typeface="Times New Roman"/>
              </a:rPr>
              <a:t>provides a greater sense of security,</a:t>
            </a:r>
            <a:endParaRPr b="0" lang="en-US" sz="3200" spc="-1" strike="noStrike">
              <a:solidFill>
                <a:srgbClr val="333333"/>
              </a:solidFill>
              <a:latin typeface="Microsoft Sans Serif"/>
            </a:endParaRPr>
          </a:p>
          <a:p>
            <a:pPr>
              <a:lnSpc>
                <a:spcPct val="100000"/>
              </a:lnSpc>
              <a:spcBef>
                <a:spcPts val="641"/>
              </a:spcBef>
              <a:tabLst>
                <a:tab algn="l" pos="0"/>
              </a:tabLst>
            </a:pPr>
            <a:r>
              <a:rPr b="1" lang="en-US" sz="3200" spc="-1" strike="noStrike">
                <a:solidFill>
                  <a:srgbClr val="333333"/>
                </a:solidFill>
                <a:latin typeface="Times New Roman"/>
              </a:rPr>
              <a:t>• </a:t>
            </a:r>
            <a:r>
              <a:rPr b="1" lang="en-US" sz="3200" spc="-1" strike="noStrike">
                <a:solidFill>
                  <a:srgbClr val="333333"/>
                </a:solidFill>
                <a:latin typeface="Times New Roman"/>
              </a:rPr>
              <a:t>strengthens faith in your own abilities,</a:t>
            </a:r>
            <a:endParaRPr b="0" lang="en-US" sz="3200" spc="-1" strike="noStrike">
              <a:solidFill>
                <a:srgbClr val="333333"/>
              </a:solidFill>
              <a:latin typeface="Microsoft Sans Serif"/>
            </a:endParaRPr>
          </a:p>
          <a:p>
            <a:pPr>
              <a:lnSpc>
                <a:spcPct val="100000"/>
              </a:lnSpc>
              <a:spcBef>
                <a:spcPts val="641"/>
              </a:spcBef>
              <a:tabLst>
                <a:tab algn="l" pos="0"/>
              </a:tabLst>
            </a:pPr>
            <a:r>
              <a:rPr b="1" lang="en-US" sz="3200" spc="-1" strike="noStrike">
                <a:solidFill>
                  <a:srgbClr val="333333"/>
                </a:solidFill>
                <a:latin typeface="Times New Roman"/>
              </a:rPr>
              <a:t>• </a:t>
            </a:r>
            <a:r>
              <a:rPr b="1" lang="en-US" sz="3200" spc="-1" strike="noStrike">
                <a:solidFill>
                  <a:srgbClr val="333333"/>
                </a:solidFill>
                <a:latin typeface="Times New Roman"/>
              </a:rPr>
              <a:t>enables mutual learning from each other,</a:t>
            </a:r>
            <a:endParaRPr b="0" lang="en-US" sz="3200" spc="-1" strike="noStrike">
              <a:solidFill>
                <a:srgbClr val="333333"/>
              </a:solidFill>
              <a:latin typeface="Microsoft Sans Serif"/>
            </a:endParaRPr>
          </a:p>
          <a:p>
            <a:pPr>
              <a:lnSpc>
                <a:spcPct val="100000"/>
              </a:lnSpc>
              <a:spcBef>
                <a:spcPts val="641"/>
              </a:spcBef>
              <a:tabLst>
                <a:tab algn="l" pos="0"/>
              </a:tabLst>
            </a:pPr>
            <a:r>
              <a:rPr b="1" lang="en-US" sz="3200" spc="-1" strike="noStrike">
                <a:solidFill>
                  <a:srgbClr val="333333"/>
                </a:solidFill>
                <a:latin typeface="Times New Roman"/>
              </a:rPr>
              <a:t>• </a:t>
            </a:r>
            <a:r>
              <a:rPr b="1" lang="en-US" sz="3200" spc="-1" strike="noStrike">
                <a:solidFill>
                  <a:srgbClr val="333333"/>
                </a:solidFill>
                <a:latin typeface="Times New Roman"/>
              </a:rPr>
              <a:t>increases responsibility for oneself and others,</a:t>
            </a:r>
            <a:endParaRPr b="0" lang="en-US" sz="3200" spc="-1" strike="noStrike">
              <a:solidFill>
                <a:srgbClr val="333333"/>
              </a:solidFill>
              <a:latin typeface="Microsoft Sans Serif"/>
            </a:endParaRPr>
          </a:p>
          <a:p>
            <a:pPr>
              <a:lnSpc>
                <a:spcPct val="100000"/>
              </a:lnSpc>
              <a:spcBef>
                <a:spcPts val="641"/>
              </a:spcBef>
              <a:tabLst>
                <a:tab algn="l" pos="0"/>
              </a:tabLst>
            </a:pPr>
            <a:r>
              <a:rPr b="1" lang="en-US" sz="3200" spc="-1" strike="noStrike">
                <a:solidFill>
                  <a:srgbClr val="333333"/>
                </a:solidFill>
                <a:latin typeface="Times New Roman"/>
              </a:rPr>
              <a:t>• </a:t>
            </a:r>
            <a:r>
              <a:rPr b="1" lang="en-US" sz="3200" spc="-1" strike="noStrike">
                <a:solidFill>
                  <a:srgbClr val="333333"/>
                </a:solidFill>
                <a:latin typeface="Times New Roman"/>
              </a:rPr>
              <a:t>gives you a chance to overcome your own shyness,</a:t>
            </a:r>
            <a:endParaRPr b="0" lang="en-US" sz="3200" spc="-1" strike="noStrike">
              <a:solidFill>
                <a:srgbClr val="333333"/>
              </a:solidFill>
              <a:latin typeface="Microsoft Sans Serif"/>
            </a:endParaRPr>
          </a:p>
          <a:p>
            <a:pPr>
              <a:lnSpc>
                <a:spcPct val="100000"/>
              </a:lnSpc>
              <a:spcBef>
                <a:spcPts val="641"/>
              </a:spcBef>
              <a:tabLst>
                <a:tab algn="l" pos="0"/>
              </a:tabLst>
            </a:pPr>
            <a:r>
              <a:rPr b="1" lang="en-US" sz="3200" spc="-1" strike="noStrike">
                <a:solidFill>
                  <a:srgbClr val="333333"/>
                </a:solidFill>
                <a:latin typeface="Times New Roman"/>
              </a:rPr>
              <a:t>• </a:t>
            </a:r>
            <a:r>
              <a:rPr b="1" lang="en-US" sz="3200" spc="-1" strike="noStrike">
                <a:solidFill>
                  <a:srgbClr val="333333"/>
                </a:solidFill>
                <a:latin typeface="Times New Roman"/>
              </a:rPr>
              <a:t>teaches tolerance and kindness,</a:t>
            </a:r>
            <a:endParaRPr b="0" lang="en-US" sz="3200" spc="-1" strike="noStrike">
              <a:solidFill>
                <a:srgbClr val="333333"/>
              </a:solidFill>
              <a:latin typeface="Microsoft Sans Serif"/>
            </a:endParaRPr>
          </a:p>
          <a:p>
            <a:pPr>
              <a:lnSpc>
                <a:spcPct val="100000"/>
              </a:lnSpc>
              <a:spcBef>
                <a:spcPts val="641"/>
              </a:spcBef>
              <a:tabLst>
                <a:tab algn="l" pos="0"/>
              </a:tabLst>
            </a:pPr>
            <a:r>
              <a:rPr b="1" lang="en-US" sz="3200" spc="-1" strike="noStrike">
                <a:solidFill>
                  <a:srgbClr val="333333"/>
                </a:solidFill>
                <a:latin typeface="Times New Roman"/>
              </a:rPr>
              <a:t>• </a:t>
            </a:r>
            <a:r>
              <a:rPr b="1" lang="en-US" sz="3200" spc="-1" strike="noStrike">
                <a:solidFill>
                  <a:srgbClr val="333333"/>
                </a:solidFill>
                <a:latin typeface="Times New Roman"/>
              </a:rPr>
              <a:t>increases commitment and motivation to work,</a:t>
            </a:r>
            <a:endParaRPr b="0" lang="en-US" sz="3200" spc="-1" strike="noStrike">
              <a:solidFill>
                <a:srgbClr val="333333"/>
              </a:solidFill>
              <a:latin typeface="Microsoft Sans Serif"/>
            </a:endParaRPr>
          </a:p>
          <a:p>
            <a:pPr>
              <a:lnSpc>
                <a:spcPct val="100000"/>
              </a:lnSpc>
              <a:spcBef>
                <a:spcPts val="641"/>
              </a:spcBef>
              <a:tabLst>
                <a:tab algn="l" pos="0"/>
              </a:tabLst>
            </a:pPr>
            <a:r>
              <a:rPr b="1" lang="en-US" sz="3200" spc="-1" strike="noStrike">
                <a:solidFill>
                  <a:srgbClr val="333333"/>
                </a:solidFill>
                <a:latin typeface="Times New Roman"/>
              </a:rPr>
              <a:t>• </a:t>
            </a:r>
            <a:r>
              <a:rPr b="1" lang="en-US" sz="3200" spc="-1" strike="noStrike">
                <a:solidFill>
                  <a:srgbClr val="333333"/>
                </a:solidFill>
                <a:latin typeface="Times New Roman"/>
              </a:rPr>
              <a:t>encourages open discussion and taking up new tasks,</a:t>
            </a:r>
            <a:endParaRPr b="0" lang="en-US" sz="3200" spc="-1" strike="noStrike">
              <a:solidFill>
                <a:srgbClr val="333333"/>
              </a:solidFill>
              <a:latin typeface="Microsoft Sans Serif"/>
            </a:endParaRPr>
          </a:p>
          <a:p>
            <a:pPr>
              <a:lnSpc>
                <a:spcPct val="100000"/>
              </a:lnSpc>
              <a:spcBef>
                <a:spcPts val="641"/>
              </a:spcBef>
              <a:tabLst>
                <a:tab algn="l" pos="0"/>
              </a:tabLst>
            </a:pPr>
            <a:r>
              <a:rPr b="1" lang="en-US" sz="3200" spc="-1" strike="noStrike">
                <a:solidFill>
                  <a:srgbClr val="333333"/>
                </a:solidFill>
                <a:latin typeface="Times New Roman"/>
              </a:rPr>
              <a:t>• </a:t>
            </a:r>
            <a:r>
              <a:rPr b="1" lang="en-US" sz="3200" spc="-1" strike="noStrike">
                <a:solidFill>
                  <a:srgbClr val="333333"/>
                </a:solidFill>
                <a:latin typeface="Times New Roman"/>
              </a:rPr>
              <a:t>prepares for public speaking.</a:t>
            </a:r>
            <a:endParaRPr b="0" lang="en-US" sz="3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Symbol zastępczy zawartości 2"/>
          <p:cNvSpPr txBox="1"/>
          <p:nvPr/>
        </p:nvSpPr>
        <p:spPr>
          <a:xfrm>
            <a:off x="1253880" y="1280160"/>
            <a:ext cx="9753120" cy="4190760"/>
          </a:xfrm>
          <a:prstGeom prst="rect">
            <a:avLst/>
          </a:prstGeom>
          <a:noFill/>
          <a:ln w="0">
            <a:noFill/>
          </a:ln>
        </p:spPr>
        <p:txBody>
          <a:bodyPr>
            <a:noAutofit/>
          </a:bodyPr>
          <a:p>
            <a:pPr>
              <a:lnSpc>
                <a:spcPct val="100000"/>
              </a:lnSpc>
              <a:spcBef>
                <a:spcPts val="439"/>
              </a:spcBef>
              <a:tabLst>
                <a:tab algn="l" pos="0"/>
              </a:tabLst>
            </a:pPr>
            <a:r>
              <a:rPr b="1" lang="en-US" sz="2200" spc="-1" strike="noStrike">
                <a:solidFill>
                  <a:srgbClr val="333333"/>
                </a:solidFill>
                <a:latin typeface="Times New Roman"/>
              </a:rPr>
              <a:t>2) The tactic of choosing the date of negotiation, i.e. one that will create strong pressure to the other side, e.g. teachers - strike before the beginning of the year school; miners and heating engineers - before the heating season.</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Countermeasures:</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a:t>
            </a:r>
            <a:r>
              <a:rPr b="1" lang="pl-PL" sz="2200" spc="-1" strike="noStrike">
                <a:solidFill>
                  <a:srgbClr val="333333"/>
                </a:solidFill>
                <a:latin typeface="Times New Roman"/>
              </a:rPr>
              <a:t> </a:t>
            </a:r>
            <a:r>
              <a:rPr b="1" lang="en-US" sz="2200" spc="-1" strike="noStrike">
                <a:solidFill>
                  <a:srgbClr val="333333"/>
                </a:solidFill>
                <a:latin typeface="Times New Roman"/>
              </a:rPr>
              <a:t>defining fixed negotiation dates in advance and conducting them in matter-of-fact manner on the basis of mutual trust</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a:t>
            </a:r>
            <a:r>
              <a:rPr b="1" lang="pl-PL" sz="2200" spc="-1" strike="noStrike">
                <a:solidFill>
                  <a:srgbClr val="333333"/>
                </a:solidFill>
                <a:latin typeface="Times New Roman"/>
              </a:rPr>
              <a:t> </a:t>
            </a:r>
            <a:r>
              <a:rPr b="1" lang="en-US" sz="2200" spc="-1" strike="noStrike">
                <a:solidFill>
                  <a:srgbClr val="333333"/>
                </a:solidFill>
                <a:latin typeface="Times New Roman"/>
              </a:rPr>
              <a:t>conducting permanent socio-economic analyzes enabling identifying threats and avoiding negotiation under pressure</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nSpc>
                <a:spcPct val="100000"/>
              </a:lnSpc>
              <a:spcBef>
                <a:spcPts val="439"/>
              </a:spcBef>
              <a:tabLst>
                <a:tab algn="l" pos="0"/>
              </a:tabLst>
            </a:pP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Symbol zastępczy zawartości 2"/>
          <p:cNvSpPr txBox="1"/>
          <p:nvPr/>
        </p:nvSpPr>
        <p:spPr>
          <a:xfrm>
            <a:off x="801360" y="2412360"/>
            <a:ext cx="10746000" cy="4190760"/>
          </a:xfrm>
          <a:prstGeom prst="rect">
            <a:avLst/>
          </a:prstGeom>
          <a:noFill/>
          <a:ln w="0">
            <a:noFill/>
          </a:ln>
        </p:spPr>
        <p:txBody>
          <a:bodyPr>
            <a:noAutofit/>
          </a:bodyPr>
          <a:p>
            <a:pPr algn="just">
              <a:lnSpc>
                <a:spcPct val="100000"/>
              </a:lnSpc>
              <a:spcBef>
                <a:spcPts val="439"/>
              </a:spcBef>
              <a:tabLst>
                <a:tab algn="l" pos="0"/>
              </a:tabLst>
            </a:pPr>
            <a:r>
              <a:rPr b="1" lang="en-US" sz="2200" spc="-1" strike="noStrike">
                <a:solidFill>
                  <a:srgbClr val="333333"/>
                </a:solidFill>
                <a:latin typeface="Times New Roman"/>
              </a:rPr>
              <a:t>3) The tactic of a trick (deception); presenting the unexpected, different from the previous solutions, which will surprise the site to such an extent, that they will agree to tchem</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Countermeasures: engaging third parties that will suggest specific solutions (experts)</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gn="just">
              <a:lnSpc>
                <a:spcPct val="100000"/>
              </a:lnSpc>
              <a:spcBef>
                <a:spcPts val="641"/>
              </a:spcBef>
              <a:tabLst>
                <a:tab algn="l" pos="0"/>
              </a:tabLst>
            </a:pP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Symbol zastępczy zawartości 2"/>
          <p:cNvSpPr txBox="1"/>
          <p:nvPr/>
        </p:nvSpPr>
        <p:spPr>
          <a:xfrm>
            <a:off x="1219320" y="2438280"/>
            <a:ext cx="9753120" cy="4190760"/>
          </a:xfrm>
          <a:prstGeom prst="rect">
            <a:avLst/>
          </a:prstGeom>
          <a:noFill/>
          <a:ln w="0">
            <a:noFill/>
          </a:ln>
        </p:spPr>
        <p:txBody>
          <a:bodyPr>
            <a:noAutofit/>
          </a:bodyPr>
          <a:p>
            <a:pPr>
              <a:lnSpc>
                <a:spcPct val="100000"/>
              </a:lnSpc>
              <a:spcBef>
                <a:spcPts val="439"/>
              </a:spcBef>
              <a:tabLst>
                <a:tab algn="l" pos="0"/>
              </a:tabLst>
            </a:pPr>
            <a:r>
              <a:rPr b="1" lang="en-US" sz="2200" spc="-1" strike="noStrike">
                <a:solidFill>
                  <a:srgbClr val="333333"/>
                </a:solidFill>
                <a:latin typeface="Times New Roman"/>
              </a:rPr>
              <a:t>4) Action by surprise; it is used in negotiations in order for a party of the opposite to not have time to reflect and analyze and as a result accept it</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Countermeasures:   </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  saying the word "no" (for example: no because no) of which however, it is relatively easy to withdraw</a:t>
            </a:r>
            <a:r>
              <a:rPr b="1" lang="pl-PL" sz="2200" spc="-1" strike="noStrike">
                <a:solidFill>
                  <a:srgbClr val="333333"/>
                </a:solidFill>
                <a:latin typeface="Times New Roman"/>
              </a:rPr>
              <a:t>,</a:t>
            </a:r>
            <a:r>
              <a:rPr b="1" lang="en-US" sz="2200" spc="-1" strike="noStrike">
                <a:solidFill>
                  <a:srgbClr val="333333"/>
                </a:solidFill>
                <a:latin typeface="Times New Roman"/>
              </a:rPr>
              <a:t>  </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  asking for a different time limit for a reply in order to consider "this interesting proposition”</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nSpc>
                <a:spcPct val="100000"/>
              </a:lnSpc>
              <a:spcBef>
                <a:spcPts val="439"/>
              </a:spcBef>
              <a:tabLst>
                <a:tab algn="l" pos="0"/>
              </a:tabLst>
            </a:pP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Symbol zastępczy zawartości 2"/>
          <p:cNvSpPr txBox="1"/>
          <p:nvPr/>
        </p:nvSpPr>
        <p:spPr>
          <a:xfrm>
            <a:off x="1219320" y="2438280"/>
            <a:ext cx="9753120" cy="4190760"/>
          </a:xfrm>
          <a:prstGeom prst="rect">
            <a:avLst/>
          </a:prstGeom>
          <a:noFill/>
          <a:ln w="0">
            <a:noFill/>
          </a:ln>
        </p:spPr>
        <p:txBody>
          <a:bodyPr>
            <a:noAutofit/>
          </a:bodyPr>
          <a:p>
            <a:pPr algn="just">
              <a:lnSpc>
                <a:spcPct val="100000"/>
              </a:lnSpc>
              <a:spcBef>
                <a:spcPts val="439"/>
              </a:spcBef>
              <a:tabLst>
                <a:tab algn="l" pos="0"/>
              </a:tabLst>
            </a:pPr>
            <a:r>
              <a:rPr b="1" lang="en-US" sz="2200" spc="-1" strike="noStrike">
                <a:solidFill>
                  <a:srgbClr val="333333"/>
                </a:solidFill>
                <a:latin typeface="Times New Roman"/>
              </a:rPr>
              <a:t>5) Waiting - The principle of "hurry slowly" is to manage technical breaks (for coffee, tea, etc.) or a moment of silence in moments of tension; it is the so called positive technique - allows you to calm down emotions, get time to think about actions and developing new tactics</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6) Withdrawal – first day the arrangements are agreed on and the next day, one of the parties changes their mind, explaining that they thought something else or misunderstood everything.</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Countermeasures:</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  written form</a:t>
            </a:r>
            <a:r>
              <a:rPr b="1" lang="pl-PL" sz="2200" spc="-1" strike="noStrike">
                <a:solidFill>
                  <a:srgbClr val="333333"/>
                </a:solidFill>
                <a:latin typeface="Times New Roman"/>
              </a:rPr>
              <a:t>.</a:t>
            </a:r>
            <a:r>
              <a:rPr b="1" lang="en-US" sz="2200" spc="-1" strike="noStrike">
                <a:solidFill>
                  <a:srgbClr val="333333"/>
                </a:solidFill>
                <a:latin typeface="Times New Roman"/>
              </a:rPr>
              <a:t> </a:t>
            </a: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ytuł 1"/>
          <p:cNvSpPr txBox="1"/>
          <p:nvPr/>
        </p:nvSpPr>
        <p:spPr>
          <a:xfrm>
            <a:off x="1219320" y="1417680"/>
            <a:ext cx="9753120" cy="715680"/>
          </a:xfrm>
          <a:prstGeom prst="rect">
            <a:avLst/>
          </a:prstGeom>
          <a:noFill/>
          <a:ln w="0">
            <a:noFill/>
          </a:ln>
        </p:spPr>
        <p:txBody>
          <a:bodyPr anchor="ctr">
            <a:noAutofit/>
          </a:bodyPr>
          <a:p>
            <a:pPr>
              <a:lnSpc>
                <a:spcPct val="100000"/>
              </a:lnSpc>
            </a:pPr>
            <a:r>
              <a:rPr b="0" lang="pl-PL" sz="4400" spc="-1" strike="noStrike">
                <a:solidFill>
                  <a:srgbClr val="333333"/>
                </a:solidFill>
                <a:latin typeface="Times New Roman"/>
              </a:rPr>
              <a:t>A stalemate in negotiations </a:t>
            </a:r>
            <a:endParaRPr b="0" lang="en-US" sz="4400" spc="-1" strike="noStrike">
              <a:solidFill>
                <a:srgbClr val="333333"/>
              </a:solidFill>
              <a:latin typeface="Arial"/>
            </a:endParaRPr>
          </a:p>
        </p:txBody>
      </p:sp>
      <p:sp>
        <p:nvSpPr>
          <p:cNvPr id="115" name="Symbol zastępczy zawartości 2"/>
          <p:cNvSpPr txBox="1"/>
          <p:nvPr/>
        </p:nvSpPr>
        <p:spPr>
          <a:xfrm>
            <a:off x="810000" y="2438280"/>
            <a:ext cx="10728720" cy="4190760"/>
          </a:xfrm>
          <a:prstGeom prst="rect">
            <a:avLst/>
          </a:prstGeom>
          <a:noFill/>
          <a:ln w="0">
            <a:noFill/>
          </a:ln>
        </p:spPr>
        <p:txBody>
          <a:bodyPr>
            <a:noAutofit/>
          </a:bodyPr>
          <a:p>
            <a:pPr algn="just">
              <a:lnSpc>
                <a:spcPct val="100000"/>
              </a:lnSpc>
              <a:spcBef>
                <a:spcPts val="439"/>
              </a:spcBef>
              <a:tabLst>
                <a:tab algn="l" pos="0"/>
              </a:tabLst>
            </a:pPr>
            <a:r>
              <a:rPr b="1" lang="en-US" sz="2200" spc="-1" strike="noStrike">
                <a:solidFill>
                  <a:srgbClr val="333333"/>
                </a:solidFill>
                <a:latin typeface="Times New Roman"/>
              </a:rPr>
              <a:t>- can the problem of the "difficult negotiator"?result from the actual behavior of the side of the bargain, its naturaltrend? However, it may also occur as a result of the simulationhand as an attempt to manipulate.</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We deal with an impasse when there is a disagreement over one thing, usuallyquite important issue. The tough stance of one of the parties may make itso that the sense of conducting further negotiations becomes questionable.Especially when it takes the form of an ultimatum (If we don't solve thismatters in line with our expectations, we have nothing to talk about)</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gn="just">
              <a:lnSpc>
                <a:spcPct val="100000"/>
              </a:lnSpc>
              <a:spcBef>
                <a:spcPts val="439"/>
              </a:spcBef>
              <a:tabLst>
                <a:tab algn="l" pos="0"/>
              </a:tabLst>
            </a:pPr>
            <a:endParaRPr b="0" lang="en-US" sz="2200" spc="-1" strike="noStrike">
              <a:solidFill>
                <a:srgbClr val="333333"/>
              </a:solidFill>
              <a:latin typeface="Microsoft Sans Serif"/>
            </a:endParaRPr>
          </a:p>
          <a:p>
            <a:pPr algn="just">
              <a:lnSpc>
                <a:spcPct val="100000"/>
              </a:lnSpc>
              <a:spcBef>
                <a:spcPts val="281"/>
              </a:spcBef>
              <a:tabLst>
                <a:tab algn="l" pos="0"/>
              </a:tabLst>
            </a:pPr>
            <a:r>
              <a:rPr b="0" lang="pl-PL" sz="1400" spc="-1" strike="noStrike">
                <a:solidFill>
                  <a:srgbClr val="333333"/>
                </a:solidFill>
                <a:latin typeface="Times New Roman"/>
              </a:rPr>
              <a:t>Training video:</a:t>
            </a:r>
            <a:endParaRPr b="0" lang="en-US" sz="1400" spc="-1" strike="noStrike">
              <a:solidFill>
                <a:srgbClr val="333333"/>
              </a:solidFill>
              <a:latin typeface="Microsoft Sans Serif"/>
            </a:endParaRPr>
          </a:p>
          <a:p>
            <a:pPr algn="just">
              <a:lnSpc>
                <a:spcPct val="100000"/>
              </a:lnSpc>
              <a:spcBef>
                <a:spcPts val="281"/>
              </a:spcBef>
              <a:tabLst>
                <a:tab algn="l" pos="0"/>
              </a:tabLst>
            </a:pPr>
            <a:r>
              <a:rPr b="0" lang="pl-PL" sz="1400" spc="-1" strike="noStrike">
                <a:solidFill>
                  <a:srgbClr val="333333"/>
                </a:solidFill>
                <a:latin typeface="Times New Roman"/>
              </a:rPr>
              <a:t>https://www.youtube.com/watch?v=40Zr0Qxe-g8</a:t>
            </a:r>
            <a:endParaRPr b="0" lang="en-US" sz="1400" spc="-1" strike="noStrike">
              <a:solidFill>
                <a:srgbClr val="333333"/>
              </a:solidFill>
              <a:latin typeface="Microsoft Sans Serif"/>
            </a:endParaRPr>
          </a:p>
          <a:p>
            <a:pPr algn="just">
              <a:lnSpc>
                <a:spcPct val="100000"/>
              </a:lnSpc>
              <a:spcBef>
                <a:spcPts val="439"/>
              </a:spcBef>
              <a:tabLst>
                <a:tab algn="l" pos="0"/>
              </a:tabLst>
            </a:pPr>
            <a:endParaRPr b="0" lang="en-US" sz="14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Tytuł 1"/>
          <p:cNvSpPr txBox="1"/>
          <p:nvPr/>
        </p:nvSpPr>
        <p:spPr>
          <a:xfrm>
            <a:off x="574920" y="1287000"/>
            <a:ext cx="10702440" cy="715680"/>
          </a:xfrm>
          <a:prstGeom prst="rect">
            <a:avLst/>
          </a:prstGeom>
          <a:noFill/>
          <a:ln w="0">
            <a:noFill/>
          </a:ln>
        </p:spPr>
        <p:txBody>
          <a:bodyPr anchor="ctr">
            <a:noAutofit/>
          </a:bodyPr>
          <a:p>
            <a:pPr>
              <a:lnSpc>
                <a:spcPct val="100000"/>
              </a:lnSpc>
            </a:pPr>
            <a:r>
              <a:rPr b="0" lang="en-US" sz="4400" spc="-1" strike="noStrike">
                <a:solidFill>
                  <a:srgbClr val="333333"/>
                </a:solidFill>
                <a:latin typeface="Times New Roman"/>
              </a:rPr>
              <a:t>How to break a deadlock in negotiations:</a:t>
            </a:r>
            <a:br/>
            <a:endParaRPr b="0" lang="en-US" sz="4400" spc="-1" strike="noStrike">
              <a:solidFill>
                <a:srgbClr val="333333"/>
              </a:solidFill>
              <a:latin typeface="Arial"/>
            </a:endParaRPr>
          </a:p>
        </p:txBody>
      </p:sp>
      <p:sp>
        <p:nvSpPr>
          <p:cNvPr id="117" name="Symbol zastępczy zawartości 2"/>
          <p:cNvSpPr txBox="1"/>
          <p:nvPr/>
        </p:nvSpPr>
        <p:spPr>
          <a:xfrm>
            <a:off x="722880" y="1837440"/>
            <a:ext cx="10232280" cy="4190760"/>
          </a:xfrm>
          <a:prstGeom prst="rect">
            <a:avLst/>
          </a:prstGeom>
          <a:noFill/>
          <a:ln w="0">
            <a:noFill/>
          </a:ln>
        </p:spPr>
        <p:txBody>
          <a:bodyPr>
            <a:noAutofit/>
          </a:bodyPr>
          <a:p>
            <a:pPr>
              <a:lnSpc>
                <a:spcPct val="100000"/>
              </a:lnSpc>
              <a:spcBef>
                <a:spcPts val="439"/>
              </a:spcBef>
              <a:tabLst>
                <a:tab algn="l" pos="0"/>
              </a:tabLst>
            </a:pPr>
            <a:r>
              <a:rPr b="1" lang="en-US" sz="2200" spc="-1" strike="noStrike">
                <a:solidFill>
                  <a:srgbClr val="333333"/>
                </a:solidFill>
                <a:latin typeface="Times New Roman"/>
              </a:rPr>
              <a:t>The soft strategy includes:</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admonition - public expression of dissatisfaction throughthe intervener</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conciliation - encouraging the negotiating parties to concludeamicable agreement,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mediation - mediating (facilitating and supporting) a third party inreactivating and conducting negotiations.</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The "hard" strategy consists of:</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med-arb - an attempt to mediate, and in the case of no progress,a firm judgment of the rights and interests of the negotiators,</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arbitration - decisive, but also objective, judgment of reasons and interestspages,</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court arbitration - submitting the parties' arguments to an independent court(laws).</a:t>
            </a:r>
            <a:endParaRPr b="0" lang="en-US" sz="2200" spc="-1" strike="noStrike">
              <a:solidFill>
                <a:srgbClr val="333333"/>
              </a:solidFill>
              <a:latin typeface="Microsoft Sans Serif"/>
            </a:endParaRPr>
          </a:p>
          <a:p>
            <a:pPr>
              <a:lnSpc>
                <a:spcPct val="100000"/>
              </a:lnSpc>
              <a:spcBef>
                <a:spcPts val="439"/>
              </a:spcBef>
              <a:tabLst>
                <a:tab algn="l" pos="0"/>
              </a:tabLst>
            </a:pP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Tytuł 1"/>
          <p:cNvSpPr txBox="1"/>
          <p:nvPr/>
        </p:nvSpPr>
        <p:spPr>
          <a:xfrm>
            <a:off x="1219320" y="1417680"/>
            <a:ext cx="9753120" cy="715680"/>
          </a:xfrm>
          <a:prstGeom prst="rect">
            <a:avLst/>
          </a:prstGeom>
          <a:noFill/>
          <a:ln w="0">
            <a:noFill/>
          </a:ln>
        </p:spPr>
        <p:txBody>
          <a:bodyPr anchor="ctr">
            <a:noAutofit/>
          </a:bodyPr>
          <a:p>
            <a:pPr>
              <a:lnSpc>
                <a:spcPct val="100000"/>
              </a:lnSpc>
            </a:pPr>
            <a:r>
              <a:rPr b="0" lang="pl-PL" sz="4400" spc="-1" strike="noStrike">
                <a:solidFill>
                  <a:srgbClr val="333333"/>
                </a:solidFill>
                <a:latin typeface="Times New Roman"/>
              </a:rPr>
              <a:t>A stalemate in negotiations </a:t>
            </a:r>
            <a:endParaRPr b="0" lang="en-US" sz="4400" spc="-1" strike="noStrike">
              <a:solidFill>
                <a:srgbClr val="333333"/>
              </a:solidFill>
              <a:latin typeface="Arial"/>
            </a:endParaRPr>
          </a:p>
        </p:txBody>
      </p:sp>
      <p:sp>
        <p:nvSpPr>
          <p:cNvPr id="119" name="Symbol zastępczy zawartości 2"/>
          <p:cNvSpPr txBox="1"/>
          <p:nvPr/>
        </p:nvSpPr>
        <p:spPr>
          <a:xfrm>
            <a:off x="1219320" y="2438280"/>
            <a:ext cx="9753120" cy="4190760"/>
          </a:xfrm>
          <a:prstGeom prst="rect">
            <a:avLst/>
          </a:prstGeom>
          <a:noFill/>
          <a:ln w="0">
            <a:noFill/>
          </a:ln>
        </p:spPr>
        <p:txBody>
          <a:bodyPr>
            <a:noAutofit/>
          </a:bodyPr>
          <a:p>
            <a:pPr>
              <a:lnSpc>
                <a:spcPct val="100000"/>
              </a:lnSpc>
              <a:spcBef>
                <a:spcPts val="439"/>
              </a:spcBef>
              <a:tabLst>
                <a:tab algn="l" pos="0"/>
              </a:tabLst>
            </a:pPr>
            <a:r>
              <a:rPr b="1" lang="en-US" sz="2200" spc="-1" strike="noStrike">
                <a:solidFill>
                  <a:srgbClr val="333333"/>
                </a:solidFill>
                <a:latin typeface="Times New Roman"/>
              </a:rPr>
              <a:t>- a situation in which either side is unwilling or will not make any compromises, and an agreement is still not reached.</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The negotiating stalemate is related to the loss of dynamics of the talks. We are still sitting at the table, we consider the next issues, but more and more we start feeling the sense of lack of any progress. We can't find any satisfactory solution, we finally begin to doubt whether it is there or if it is possible at all. </a:t>
            </a:r>
            <a:endParaRPr b="0" lang="en-US" sz="2200" spc="-1" strike="noStrike">
              <a:solidFill>
                <a:srgbClr val="333333"/>
              </a:solidFill>
              <a:latin typeface="Microsoft Sans Serif"/>
            </a:endParaRPr>
          </a:p>
          <a:p>
            <a:pPr>
              <a:lnSpc>
                <a:spcPct val="100000"/>
              </a:lnSpc>
              <a:spcBef>
                <a:spcPts val="439"/>
              </a:spcBef>
              <a:tabLst>
                <a:tab algn="l" pos="0"/>
              </a:tabLst>
            </a:pP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Tytuł 1"/>
          <p:cNvSpPr txBox="1"/>
          <p:nvPr/>
        </p:nvSpPr>
        <p:spPr>
          <a:xfrm>
            <a:off x="505080" y="1417680"/>
            <a:ext cx="11033280" cy="715680"/>
          </a:xfrm>
          <a:prstGeom prst="rect">
            <a:avLst/>
          </a:prstGeom>
          <a:noFill/>
          <a:ln w="0">
            <a:noFill/>
          </a:ln>
        </p:spPr>
        <p:txBody>
          <a:bodyPr anchor="ctr">
            <a:noAutofit/>
          </a:bodyPr>
          <a:p>
            <a:pPr>
              <a:lnSpc>
                <a:spcPct val="100000"/>
              </a:lnSpc>
            </a:pPr>
            <a:r>
              <a:rPr b="0" lang="en-US" sz="4400" spc="-1" strike="noStrike">
                <a:solidFill>
                  <a:srgbClr val="333333"/>
                </a:solidFill>
                <a:latin typeface="Times New Roman"/>
              </a:rPr>
              <a:t>How to counteract a stalemate in negotiations? </a:t>
            </a:r>
            <a:endParaRPr b="0" lang="en-US" sz="4400" spc="-1" strike="noStrike">
              <a:solidFill>
                <a:srgbClr val="333333"/>
              </a:solidFill>
              <a:latin typeface="Arial"/>
            </a:endParaRPr>
          </a:p>
        </p:txBody>
      </p:sp>
      <p:sp>
        <p:nvSpPr>
          <p:cNvPr id="121" name="Symbol zastępczy zawartości 2"/>
          <p:cNvSpPr txBox="1"/>
          <p:nvPr/>
        </p:nvSpPr>
        <p:spPr>
          <a:xfrm>
            <a:off x="435600" y="2438280"/>
            <a:ext cx="10937520" cy="4190760"/>
          </a:xfrm>
          <a:prstGeom prst="rect">
            <a:avLst/>
          </a:prstGeom>
          <a:noFill/>
          <a:ln w="0">
            <a:noFill/>
          </a:ln>
        </p:spPr>
        <p:txBody>
          <a:bodyPr>
            <a:noAutofit/>
          </a:bodyPr>
          <a:p>
            <a:pPr>
              <a:lnSpc>
                <a:spcPct val="100000"/>
              </a:lnSpc>
              <a:spcBef>
                <a:spcPts val="439"/>
              </a:spcBef>
              <a:tabLst>
                <a:tab algn="l" pos="0"/>
              </a:tabLst>
            </a:pPr>
            <a:r>
              <a:rPr b="1" lang="en-US" sz="2200" spc="-1" strike="noStrike">
                <a:solidFill>
                  <a:srgbClr val="333333"/>
                </a:solidFill>
                <a:latin typeface="Times New Roman"/>
              </a:rPr>
              <a:t>A breakdown of activities aimed at overcoming the stalemate situation in negotiations in the following groups: </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1) concerning the development of mutual relations between the parties of the negotiations</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2) aimed at changing arrangements for minor substantive issues</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3) oriented towards the selection of negotiation tools more adequate to a given situation</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4) including changes to the composition of the negotiating team and others participants in negotiations</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5) relating to the conditions (context) of conducting negotiations.</a:t>
            </a:r>
            <a:endParaRPr b="0" lang="en-US" sz="2200" spc="-1" strike="noStrike">
              <a:solidFill>
                <a:srgbClr val="333333"/>
              </a:solidFill>
              <a:latin typeface="Microsoft Sans Serif"/>
            </a:endParaRPr>
          </a:p>
          <a:p>
            <a:pPr>
              <a:lnSpc>
                <a:spcPct val="100000"/>
              </a:lnSpc>
              <a:spcBef>
                <a:spcPts val="439"/>
              </a:spcBef>
              <a:tabLst>
                <a:tab algn="l" pos="0"/>
              </a:tabLst>
            </a:pP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Tytuł 1"/>
          <p:cNvSpPr txBox="1"/>
          <p:nvPr/>
        </p:nvSpPr>
        <p:spPr>
          <a:xfrm>
            <a:off x="1219320" y="1417680"/>
            <a:ext cx="9753120" cy="715680"/>
          </a:xfrm>
          <a:prstGeom prst="rect">
            <a:avLst/>
          </a:prstGeom>
          <a:noFill/>
          <a:ln w="0">
            <a:noFill/>
          </a:ln>
        </p:spPr>
        <p:txBody>
          <a:bodyPr anchor="ctr">
            <a:noAutofit/>
          </a:bodyPr>
          <a:p>
            <a:pPr>
              <a:lnSpc>
                <a:spcPct val="100000"/>
              </a:lnSpc>
            </a:pPr>
            <a:r>
              <a:rPr b="0" lang="pl-PL" sz="4400" spc="-1" strike="noStrike">
                <a:solidFill>
                  <a:srgbClr val="333333"/>
                </a:solidFill>
                <a:latin typeface="Times New Roman"/>
              </a:rPr>
              <a:t>The psychology of negotiations:</a:t>
            </a:r>
            <a:br/>
            <a:endParaRPr b="0" lang="en-US" sz="4400" spc="-1" strike="noStrike">
              <a:solidFill>
                <a:srgbClr val="333333"/>
              </a:solidFill>
              <a:latin typeface="Arial"/>
            </a:endParaRPr>
          </a:p>
        </p:txBody>
      </p:sp>
      <p:sp>
        <p:nvSpPr>
          <p:cNvPr id="123" name="Symbol zastępczy zawartości 2"/>
          <p:cNvSpPr txBox="1"/>
          <p:nvPr/>
        </p:nvSpPr>
        <p:spPr>
          <a:xfrm>
            <a:off x="1123560" y="1775520"/>
            <a:ext cx="10423800" cy="4190760"/>
          </a:xfrm>
          <a:prstGeom prst="rect">
            <a:avLst/>
          </a:prstGeom>
          <a:noFill/>
          <a:ln w="0">
            <a:noFill/>
          </a:ln>
        </p:spPr>
        <p:txBody>
          <a:bodyPr>
            <a:noAutofit/>
          </a:bodyPr>
          <a:p>
            <a:pPr>
              <a:lnSpc>
                <a:spcPct val="100000"/>
              </a:lnSpc>
              <a:spcBef>
                <a:spcPts val="439"/>
              </a:spcBef>
              <a:tabLst>
                <a:tab algn="l" pos="0"/>
              </a:tabLst>
            </a:pPr>
            <a:r>
              <a:rPr b="1" lang="en-US" sz="2200" spc="-1" strike="noStrike">
                <a:solidFill>
                  <a:srgbClr val="333333"/>
                </a:solidFill>
                <a:latin typeface="Times New Roman"/>
              </a:rPr>
              <a:t>1) Ideally, the interviews should take place in our place.</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2) The room where the interviews are to take place should beclean, neat and tastefully decorated.</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3) Contractors should rather not sit facing each other because it suggests fighting right away.</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4) Seats should be comfortable and of the same height.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5) Tall people by nature dominate over others.</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6) Stay calm in the event of aggression and domination of the "opponent".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7) If possible, we should sit with our back to the window or the sourcelights.</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8) If we respond quickly to the questions or allegations of the "opponent",we are recognized as a bright, insightful and brilliant person.</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9) Asking a lot of questions and also our activity pays off.</a:t>
            </a:r>
            <a:endParaRPr b="0" lang="en-US" sz="2200" spc="-1" strike="noStrike">
              <a:solidFill>
                <a:srgbClr val="333333"/>
              </a:solidFill>
              <a:latin typeface="Microsoft Sans Serif"/>
            </a:endParaRPr>
          </a:p>
          <a:p>
            <a:pPr>
              <a:lnSpc>
                <a:spcPct val="100000"/>
              </a:lnSpc>
              <a:spcBef>
                <a:spcPts val="439"/>
              </a:spcBef>
              <a:tabLst>
                <a:tab algn="l" pos="0"/>
              </a:tabLst>
            </a:pP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Symbol zastępczy zawartości 2"/>
          <p:cNvSpPr txBox="1"/>
          <p:nvPr/>
        </p:nvSpPr>
        <p:spPr>
          <a:xfrm>
            <a:off x="1001520" y="1105920"/>
            <a:ext cx="9753120" cy="4190760"/>
          </a:xfrm>
          <a:prstGeom prst="rect">
            <a:avLst/>
          </a:prstGeom>
          <a:noFill/>
          <a:ln w="0">
            <a:noFill/>
          </a:ln>
        </p:spPr>
        <p:txBody>
          <a:bodyPr>
            <a:noAutofit/>
          </a:bodyPr>
          <a:p>
            <a:pPr>
              <a:lnSpc>
                <a:spcPct val="100000"/>
              </a:lnSpc>
              <a:spcBef>
                <a:spcPts val="439"/>
              </a:spcBef>
              <a:tabLst>
                <a:tab algn="l" pos="0"/>
              </a:tabLst>
            </a:pPr>
            <a:r>
              <a:rPr b="1" lang="en-US" sz="2200" spc="-1" strike="noStrike">
                <a:solidFill>
                  <a:srgbClr val="333333"/>
                </a:solidFill>
                <a:latin typeface="Times New Roman"/>
              </a:rPr>
              <a:t>10) It is never without significance to be kind, respectful and honest to the otherparties</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11) It is important to be patient and optimistic.</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12) Inner peace, restraint and stress reliefcan help a lot in reaching an agreement</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13) Stay calm in the event of aggression and domination"Opponent</a:t>
            </a:r>
            <a:r>
              <a:rPr b="1" lang="pl-PL" sz="2200" spc="-1" strike="noStrike">
                <a:solidFill>
                  <a:srgbClr val="333333"/>
                </a:solidFill>
                <a:latin typeface="Times New Roman"/>
              </a:rPr>
              <a: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14) Always address your partner with respect, never neglectingtitle or important official function.</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15) Pay more attention to what the other side is saying, not less on the form and manner of speaking.</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16) Avoid self-centered phrases in conversations.</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17) Use the words "please, thank you" frequently.</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18) Instead of affirmative sentences, it is better to formulate statements inthe form of questions.</a:t>
            </a: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Tytuł 1"/>
          <p:cNvSpPr txBox="1"/>
          <p:nvPr/>
        </p:nvSpPr>
        <p:spPr>
          <a:xfrm>
            <a:off x="1219320" y="1304280"/>
            <a:ext cx="9753120" cy="715680"/>
          </a:xfrm>
          <a:prstGeom prst="rect">
            <a:avLst/>
          </a:prstGeom>
          <a:noFill/>
          <a:ln w="0">
            <a:noFill/>
          </a:ln>
        </p:spPr>
        <p:txBody>
          <a:bodyPr anchor="ctr">
            <a:noAutofit/>
          </a:bodyPr>
          <a:p>
            <a:pPr>
              <a:lnSpc>
                <a:spcPct val="100000"/>
              </a:lnSpc>
            </a:pPr>
            <a:r>
              <a:rPr b="0" lang="pl-PL" sz="4400" spc="-1" strike="noStrike">
                <a:solidFill>
                  <a:srgbClr val="333333"/>
                </a:solidFill>
                <a:latin typeface="Times New Roman"/>
              </a:rPr>
              <a:t>Problem solving steps:</a:t>
            </a:r>
            <a:br/>
            <a:endParaRPr b="0" lang="en-US" sz="4400" spc="-1" strike="noStrike">
              <a:solidFill>
                <a:srgbClr val="333333"/>
              </a:solidFill>
              <a:latin typeface="Arial"/>
            </a:endParaRPr>
          </a:p>
        </p:txBody>
      </p:sp>
      <p:sp>
        <p:nvSpPr>
          <p:cNvPr id="81" name="Symbol zastępczy zawartości 2"/>
          <p:cNvSpPr txBox="1"/>
          <p:nvPr/>
        </p:nvSpPr>
        <p:spPr>
          <a:xfrm>
            <a:off x="1219320" y="1758960"/>
            <a:ext cx="9753120" cy="4190760"/>
          </a:xfrm>
          <a:prstGeom prst="rect">
            <a:avLst/>
          </a:prstGeom>
          <a:noFill/>
          <a:ln w="0">
            <a:noFill/>
          </a:ln>
        </p:spPr>
        <p:txBody>
          <a:bodyPr>
            <a:noAutofit/>
          </a:bodyPr>
          <a:p>
            <a:pPr>
              <a:lnSpc>
                <a:spcPct val="100000"/>
              </a:lnSpc>
              <a:spcBef>
                <a:spcPts val="360"/>
              </a:spcBef>
              <a:tabLst>
                <a:tab algn="l" pos="0"/>
              </a:tabLst>
            </a:pPr>
            <a:r>
              <a:rPr b="1" lang="en-US" sz="1800" spc="-1" strike="noStrike">
                <a:solidFill>
                  <a:srgbClr val="333333"/>
                </a:solidFill>
                <a:latin typeface="Times New Roman"/>
              </a:rPr>
              <a:t>• </a:t>
            </a:r>
            <a:r>
              <a:rPr b="1" lang="en-US" sz="1800" spc="-1" strike="noStrike">
                <a:solidFill>
                  <a:srgbClr val="333333"/>
                </a:solidFill>
                <a:latin typeface="Times New Roman"/>
              </a:rPr>
              <a:t>Development and formulation of the problem.</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 </a:t>
            </a:r>
            <a:r>
              <a:rPr b="1" lang="en-US" sz="1800" spc="-1" strike="noStrike">
                <a:solidFill>
                  <a:srgbClr val="333333"/>
                </a:solidFill>
                <a:latin typeface="Times New Roman"/>
              </a:rPr>
              <a:t>See what might help us fix the problem.</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 </a:t>
            </a:r>
            <a:r>
              <a:rPr b="1" lang="en-US" sz="1800" spc="-1" strike="noStrike">
                <a:solidFill>
                  <a:srgbClr val="333333"/>
                </a:solidFill>
                <a:latin typeface="Times New Roman"/>
              </a:rPr>
              <a:t>Generating possible solutions.</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 </a:t>
            </a:r>
            <a:r>
              <a:rPr b="1" lang="en-US" sz="1800" spc="-1" strike="noStrike">
                <a:solidFill>
                  <a:srgbClr val="333333"/>
                </a:solidFill>
                <a:latin typeface="Times New Roman"/>
              </a:rPr>
              <a:t>Researching the issue.</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 </a:t>
            </a:r>
            <a:r>
              <a:rPr b="1" lang="en-US" sz="1800" spc="-1" strike="noStrike">
                <a:solidFill>
                  <a:srgbClr val="333333"/>
                </a:solidFill>
                <a:latin typeface="Times New Roman"/>
              </a:rPr>
              <a:t>Identify what we should do and indicate a time frame.</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 </a:t>
            </a:r>
            <a:r>
              <a:rPr b="1" lang="en-US" sz="1800" spc="-1" strike="noStrike">
                <a:solidFill>
                  <a:srgbClr val="333333"/>
                </a:solidFill>
                <a:latin typeface="Times New Roman"/>
              </a:rPr>
              <a:t>Searching for sources - checking the solution.</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 </a:t>
            </a:r>
            <a:r>
              <a:rPr b="1" lang="en-US" sz="1800" spc="-1" strike="noStrike">
                <a:solidFill>
                  <a:srgbClr val="333333"/>
                </a:solidFill>
                <a:latin typeface="Times New Roman"/>
              </a:rPr>
              <a:t>Clarifying the objectives of the presentation.</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 </a:t>
            </a:r>
            <a:r>
              <a:rPr b="1" lang="en-US" sz="1800" spc="-1" strike="noStrike">
                <a:solidFill>
                  <a:srgbClr val="333333"/>
                </a:solidFill>
                <a:latin typeface="Times New Roman"/>
              </a:rPr>
              <a:t>Preparation for the presentation of the solution and evidence for itright.</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 </a:t>
            </a:r>
            <a:r>
              <a:rPr b="1" lang="en-US" sz="1800" spc="-1" strike="noStrike">
                <a:solidFill>
                  <a:srgbClr val="333333"/>
                </a:solidFill>
                <a:latin typeface="Times New Roman"/>
              </a:rPr>
              <a:t>Presentation and support of your conclusions.</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 </a:t>
            </a:r>
            <a:r>
              <a:rPr b="1" lang="en-US" sz="1800" spc="-1" strike="noStrike">
                <a:solidFill>
                  <a:srgbClr val="333333"/>
                </a:solidFill>
                <a:latin typeface="Times New Roman"/>
              </a:rPr>
              <a:t>Evaluation and reflection.</a:t>
            </a:r>
            <a:endParaRPr b="0" lang="en-US" sz="1800" spc="-1" strike="noStrike">
              <a:solidFill>
                <a:srgbClr val="333333"/>
              </a:solidFill>
              <a:latin typeface="Microsoft Sans Serif"/>
            </a:endParaRPr>
          </a:p>
          <a:p>
            <a:pPr>
              <a:lnSpc>
                <a:spcPct val="100000"/>
              </a:lnSpc>
              <a:spcBef>
                <a:spcPts val="360"/>
              </a:spcBef>
              <a:tabLst>
                <a:tab algn="l" pos="0"/>
              </a:tabLst>
            </a:pPr>
            <a:endParaRPr b="0" lang="en-US" sz="1800" spc="-1" strike="noStrike">
              <a:solidFill>
                <a:srgbClr val="333333"/>
              </a:solidFill>
              <a:latin typeface="Microsoft Sans Serif"/>
            </a:endParaRPr>
          </a:p>
          <a:p>
            <a:pPr>
              <a:lnSpc>
                <a:spcPct val="100000"/>
              </a:lnSpc>
              <a:spcBef>
                <a:spcPts val="320"/>
              </a:spcBef>
              <a:tabLst>
                <a:tab algn="l" pos="0"/>
              </a:tabLst>
            </a:pPr>
            <a:r>
              <a:rPr b="0" lang="pl-PL" sz="1600" spc="-1" strike="noStrike">
                <a:solidFill>
                  <a:srgbClr val="333333"/>
                </a:solidFill>
                <a:latin typeface="Times New Roman"/>
              </a:rPr>
              <a:t>Training video:</a:t>
            </a:r>
            <a:endParaRPr b="0" lang="en-US" sz="1600" spc="-1" strike="noStrike">
              <a:solidFill>
                <a:srgbClr val="333333"/>
              </a:solidFill>
              <a:latin typeface="Microsoft Sans Serif"/>
            </a:endParaRPr>
          </a:p>
          <a:p>
            <a:pPr>
              <a:lnSpc>
                <a:spcPct val="100000"/>
              </a:lnSpc>
              <a:spcBef>
                <a:spcPts val="320"/>
              </a:spcBef>
              <a:tabLst>
                <a:tab algn="l" pos="0"/>
              </a:tabLst>
            </a:pPr>
            <a:r>
              <a:rPr b="0" lang="pl-PL" sz="1600" spc="-1" strike="noStrike">
                <a:solidFill>
                  <a:srgbClr val="333333"/>
                </a:solidFill>
                <a:latin typeface="Times New Roman"/>
              </a:rPr>
              <a:t>https://www.youtube.com/watch?v=vyzv3pStjc4</a:t>
            </a:r>
            <a:endParaRPr b="0" lang="en-US" sz="1600" spc="-1" strike="noStrike">
              <a:solidFill>
                <a:srgbClr val="333333"/>
              </a:solidFill>
              <a:latin typeface="Microsoft Sans Serif"/>
            </a:endParaRPr>
          </a:p>
          <a:p>
            <a:pPr>
              <a:lnSpc>
                <a:spcPct val="100000"/>
              </a:lnSpc>
              <a:spcBef>
                <a:spcPts val="360"/>
              </a:spcBef>
              <a:tabLst>
                <a:tab algn="l" pos="0"/>
              </a:tabLst>
            </a:pPr>
            <a:endParaRPr b="0" lang="en-US" sz="1600" spc="-1" strike="noStrike">
              <a:solidFill>
                <a:srgbClr val="333333"/>
              </a:solidFill>
              <a:latin typeface="Microsoft Sans Serif"/>
            </a:endParaRPr>
          </a:p>
          <a:p>
            <a:pPr>
              <a:lnSpc>
                <a:spcPct val="100000"/>
              </a:lnSpc>
              <a:spcBef>
                <a:spcPts val="799"/>
              </a:spcBef>
              <a:tabLst>
                <a:tab algn="l" pos="0"/>
              </a:tabLst>
            </a:pPr>
            <a:endParaRPr b="0" lang="en-US" sz="16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Symbol zastępczy zawartości 2"/>
          <p:cNvSpPr txBox="1"/>
          <p:nvPr/>
        </p:nvSpPr>
        <p:spPr>
          <a:xfrm>
            <a:off x="1245240" y="1567440"/>
            <a:ext cx="9753120" cy="4190760"/>
          </a:xfrm>
          <a:prstGeom prst="rect">
            <a:avLst/>
          </a:prstGeom>
          <a:noFill/>
          <a:ln w="0">
            <a:noFill/>
          </a:ln>
        </p:spPr>
        <p:txBody>
          <a:bodyPr>
            <a:noAutofit/>
          </a:bodyPr>
          <a:p>
            <a:pPr>
              <a:lnSpc>
                <a:spcPct val="100000"/>
              </a:lnSpc>
              <a:spcBef>
                <a:spcPts val="439"/>
              </a:spcBef>
              <a:tabLst>
                <a:tab algn="l" pos="0"/>
              </a:tabLst>
            </a:pPr>
            <a:r>
              <a:rPr b="1" lang="en-US" sz="2200" spc="-1" strike="noStrike">
                <a:solidFill>
                  <a:srgbClr val="333333"/>
                </a:solidFill>
                <a:latin typeface="Times New Roman"/>
              </a:rPr>
              <a:t>19) Avoid expressions that may irritate the listener.</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20) The clothes and appearance are not indifferent, because “How they see you, that's how they perceive you".</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21) You should not forget about body language. About communicationnon-verbal, which is more important than words.</a:t>
            </a:r>
            <a:endParaRPr b="0" lang="en-US" sz="2200" spc="-1" strike="noStrike">
              <a:solidFill>
                <a:srgbClr val="333333"/>
              </a:solidFill>
              <a:latin typeface="Microsoft Sans Serif"/>
            </a:endParaRPr>
          </a:p>
          <a:p>
            <a:pPr>
              <a:lnSpc>
                <a:spcPct val="100000"/>
              </a:lnSpc>
              <a:spcBef>
                <a:spcPts val="439"/>
              </a:spcBef>
              <a:tabLst>
                <a:tab algn="l" pos="0"/>
              </a:tabLst>
            </a:pPr>
            <a:endParaRPr b="0" lang="en-US" sz="2200" spc="-1" strike="noStrike">
              <a:solidFill>
                <a:srgbClr val="333333"/>
              </a:solidFill>
              <a:latin typeface="Microsoft Sans Serif"/>
            </a:endParaRPr>
          </a:p>
          <a:p>
            <a:pPr>
              <a:lnSpc>
                <a:spcPct val="100000"/>
              </a:lnSpc>
              <a:spcBef>
                <a:spcPts val="281"/>
              </a:spcBef>
              <a:tabLst>
                <a:tab algn="l" pos="0"/>
              </a:tabLst>
            </a:pPr>
            <a:r>
              <a:rPr b="0" lang="pl-PL" sz="1400" spc="-1" strike="noStrike">
                <a:solidFill>
                  <a:srgbClr val="333333"/>
                </a:solidFill>
                <a:latin typeface="Times New Roman"/>
              </a:rPr>
              <a:t>Training videos:</a:t>
            </a:r>
            <a:endParaRPr b="0" lang="en-US" sz="1400" spc="-1" strike="noStrike">
              <a:solidFill>
                <a:srgbClr val="333333"/>
              </a:solidFill>
              <a:latin typeface="Microsoft Sans Serif"/>
            </a:endParaRPr>
          </a:p>
          <a:p>
            <a:pPr>
              <a:lnSpc>
                <a:spcPct val="100000"/>
              </a:lnSpc>
              <a:spcBef>
                <a:spcPts val="281"/>
              </a:spcBef>
              <a:tabLst>
                <a:tab algn="l" pos="0"/>
              </a:tabLst>
            </a:pPr>
            <a:r>
              <a:rPr b="0" lang="pl-PL" sz="1400" spc="-1" strike="noStrike">
                <a:solidFill>
                  <a:srgbClr val="333333"/>
                </a:solidFill>
                <a:latin typeface="Times New Roman"/>
              </a:rPr>
              <a:t>https://www.youtube.com/watch?v=VXqTO5AGo_4</a:t>
            </a:r>
            <a:endParaRPr b="0" lang="en-US" sz="1400" spc="-1" strike="noStrike">
              <a:solidFill>
                <a:srgbClr val="333333"/>
              </a:solidFill>
              <a:latin typeface="Microsoft Sans Serif"/>
            </a:endParaRPr>
          </a:p>
          <a:p>
            <a:pPr>
              <a:lnSpc>
                <a:spcPct val="100000"/>
              </a:lnSpc>
              <a:spcBef>
                <a:spcPts val="281"/>
              </a:spcBef>
              <a:tabLst>
                <a:tab algn="l" pos="0"/>
              </a:tabLst>
            </a:pPr>
            <a:r>
              <a:rPr b="0" lang="pl-PL" sz="1400" spc="-1" strike="noStrike">
                <a:solidFill>
                  <a:srgbClr val="333333"/>
                </a:solidFill>
                <a:latin typeface="Times New Roman"/>
              </a:rPr>
              <a:t>https://www.youtube.com/watch?v=C0MBYgQ49JY&amp;t=1506s</a:t>
            </a:r>
            <a:endParaRPr b="0" lang="en-US" sz="1400" spc="-1" strike="noStrike">
              <a:solidFill>
                <a:srgbClr val="333333"/>
              </a:solidFill>
              <a:latin typeface="Microsoft Sans Serif"/>
            </a:endParaRPr>
          </a:p>
          <a:p>
            <a:pPr>
              <a:lnSpc>
                <a:spcPct val="100000"/>
              </a:lnSpc>
              <a:spcBef>
                <a:spcPts val="281"/>
              </a:spcBef>
              <a:tabLst>
                <a:tab algn="l" pos="0"/>
              </a:tabLst>
            </a:pPr>
            <a:r>
              <a:rPr b="0" lang="pl-PL" sz="1400" spc="-1" strike="noStrike">
                <a:solidFill>
                  <a:srgbClr val="333333"/>
                </a:solidFill>
                <a:latin typeface="Times New Roman"/>
              </a:rPr>
              <a:t>https://www.youtube.com/watch?v=pV6EAZAEdQI</a:t>
            </a:r>
            <a:endParaRPr b="0" lang="en-US" sz="1400" spc="-1" strike="noStrike">
              <a:solidFill>
                <a:srgbClr val="333333"/>
              </a:solidFill>
              <a:latin typeface="Microsoft Sans Serif"/>
            </a:endParaRPr>
          </a:p>
          <a:p>
            <a:pPr>
              <a:lnSpc>
                <a:spcPct val="100000"/>
              </a:lnSpc>
              <a:spcBef>
                <a:spcPts val="439"/>
              </a:spcBef>
              <a:tabLst>
                <a:tab algn="l" pos="0"/>
              </a:tabLst>
            </a:pPr>
            <a:endParaRPr b="0" lang="en-US" sz="1400" spc="-1" strike="noStrike">
              <a:solidFill>
                <a:srgbClr val="333333"/>
              </a:solidFill>
              <a:latin typeface="Microsoft Sans Serif"/>
            </a:endParaRPr>
          </a:p>
          <a:p>
            <a:pPr>
              <a:lnSpc>
                <a:spcPct val="100000"/>
              </a:lnSpc>
              <a:spcBef>
                <a:spcPts val="641"/>
              </a:spcBef>
              <a:tabLst>
                <a:tab algn="l" pos="0"/>
              </a:tabLst>
            </a:pPr>
            <a:endParaRPr b="0" lang="en-US" sz="14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Tytuł 1"/>
          <p:cNvSpPr txBox="1"/>
          <p:nvPr/>
        </p:nvSpPr>
        <p:spPr>
          <a:xfrm>
            <a:off x="574920" y="1722600"/>
            <a:ext cx="10876680" cy="715680"/>
          </a:xfrm>
          <a:prstGeom prst="rect">
            <a:avLst/>
          </a:prstGeom>
          <a:noFill/>
          <a:ln w="0">
            <a:noFill/>
          </a:ln>
        </p:spPr>
        <p:txBody>
          <a:bodyPr anchor="ctr">
            <a:noAutofit/>
          </a:bodyPr>
          <a:p>
            <a:pPr algn="ctr">
              <a:lnSpc>
                <a:spcPct val="100000"/>
              </a:lnSpc>
            </a:pPr>
            <a:r>
              <a:rPr b="0" lang="en-US" sz="4400" spc="-1" strike="noStrike">
                <a:solidFill>
                  <a:srgbClr val="333333"/>
                </a:solidFill>
                <a:latin typeface="Times New Roman"/>
              </a:rPr>
              <a:t>The main conclusions about the </a:t>
            </a:r>
            <a:br/>
            <a:r>
              <a:rPr b="0" lang="en-US" sz="4400" spc="-1" strike="noStrike">
                <a:solidFill>
                  <a:srgbClr val="333333"/>
                </a:solidFill>
                <a:latin typeface="Times New Roman"/>
              </a:rPr>
              <a:t>negotiation process:</a:t>
            </a:r>
            <a:br/>
            <a:endParaRPr b="0" lang="en-US" sz="4400" spc="-1" strike="noStrike">
              <a:solidFill>
                <a:srgbClr val="333333"/>
              </a:solidFill>
              <a:latin typeface="Arial"/>
            </a:endParaRPr>
          </a:p>
        </p:txBody>
      </p:sp>
      <p:sp>
        <p:nvSpPr>
          <p:cNvPr id="127" name="Symbol zastępczy zawartości 2"/>
          <p:cNvSpPr txBox="1"/>
          <p:nvPr/>
        </p:nvSpPr>
        <p:spPr>
          <a:xfrm>
            <a:off x="879480" y="2438280"/>
            <a:ext cx="10484640" cy="4190760"/>
          </a:xfrm>
          <a:prstGeom prst="rect">
            <a:avLst/>
          </a:prstGeom>
          <a:noFill/>
          <a:ln w="0">
            <a:noFill/>
          </a:ln>
        </p:spPr>
        <p:txBody>
          <a:bodyPr>
            <a:noAutofit/>
          </a:bodyPr>
          <a:p>
            <a:pPr>
              <a:lnSpc>
                <a:spcPct val="100000"/>
              </a:lnSpc>
              <a:spcBef>
                <a:spcPts val="439"/>
              </a:spcBef>
              <a:tabLst>
                <a:tab algn="l" pos="0"/>
              </a:tabLst>
            </a:pPr>
            <a:r>
              <a:rPr b="1" lang="en-US" sz="2200" spc="-1" strike="noStrike">
                <a:solidFill>
                  <a:srgbClr val="333333"/>
                </a:solidFill>
                <a:latin typeface="Times New Roman"/>
              </a:rPr>
              <a:t>1) Never agree to the opposing party's first offer without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bargaining.</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2) Never limit your negotiation to just one thing.</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3) Always put yourself in the position of the "opponent".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4) Give away on things that don't cost you much.</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5) Never give away to an "opponent" getting nothing in return.</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6) Never stop asking for better terms.</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7) If your partner replies "NO" try to ask at least one more time</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once, but slightly different.</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8) Pretend to be a bit absent-minded and naive.</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9) Don't be extremely stubborn, because they lose their chances of success.</a:t>
            </a: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Symbol zastępczy zawartości 2"/>
          <p:cNvSpPr txBox="1"/>
          <p:nvPr/>
        </p:nvSpPr>
        <p:spPr>
          <a:xfrm>
            <a:off x="992880" y="1497960"/>
            <a:ext cx="9753120" cy="4190760"/>
          </a:xfrm>
          <a:prstGeom prst="rect">
            <a:avLst/>
          </a:prstGeom>
          <a:noFill/>
          <a:ln w="0">
            <a:noFill/>
          </a:ln>
        </p:spPr>
        <p:txBody>
          <a:bodyPr>
            <a:noAutofit/>
          </a:bodyPr>
          <a:p>
            <a:pPr>
              <a:lnSpc>
                <a:spcPct val="100000"/>
              </a:lnSpc>
              <a:spcBef>
                <a:spcPts val="360"/>
              </a:spcBef>
              <a:tabLst>
                <a:tab algn="l" pos="0"/>
              </a:tabLst>
            </a:pPr>
            <a:r>
              <a:rPr b="1" lang="en-US" sz="1800" spc="-1" strike="noStrike">
                <a:solidFill>
                  <a:srgbClr val="333333"/>
                </a:solidFill>
                <a:latin typeface="Times New Roman"/>
              </a:rPr>
              <a:t>10) Take your time in negotiating.</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11) It is easy not to give in to pressure from the "opponent".</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12) Be patient and polite.</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13) Try to be less emotional about the conversations.</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14) Be flexible when negotiating.</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15) Regret having to get rid of the things you are on</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it depends.</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16) Always answer letters and calls immediately.</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17) After negotiating, always congratulate your partner</a:t>
            </a:r>
            <a:endParaRPr b="0" lang="en-US" sz="1800" spc="-1" strike="noStrike">
              <a:solidFill>
                <a:srgbClr val="333333"/>
              </a:solidFill>
              <a:latin typeface="Microsoft Sans Serif"/>
            </a:endParaRPr>
          </a:p>
          <a:p>
            <a:pPr>
              <a:lnSpc>
                <a:spcPct val="100000"/>
              </a:lnSpc>
              <a:spcBef>
                <a:spcPts val="360"/>
              </a:spcBef>
              <a:tabLst>
                <a:tab algn="l" pos="0"/>
              </a:tabLst>
            </a:pPr>
            <a:r>
              <a:rPr b="1" lang="en-US" sz="1800" spc="-1" strike="noStrike">
                <a:solidFill>
                  <a:srgbClr val="333333"/>
                </a:solidFill>
                <a:latin typeface="Times New Roman"/>
              </a:rPr>
              <a:t>a successful transaction.</a:t>
            </a:r>
            <a:endParaRPr b="0" lang="en-US" sz="1800" spc="-1" strike="noStrike">
              <a:solidFill>
                <a:srgbClr val="333333"/>
              </a:solidFill>
              <a:latin typeface="Microsoft Sans Serif"/>
            </a:endParaRPr>
          </a:p>
          <a:p>
            <a:pPr>
              <a:lnSpc>
                <a:spcPct val="100000"/>
              </a:lnSpc>
              <a:spcBef>
                <a:spcPts val="360"/>
              </a:spcBef>
              <a:tabLst>
                <a:tab algn="l" pos="0"/>
              </a:tabLst>
            </a:pPr>
            <a:endParaRPr b="0" lang="en-US" sz="18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Times New Roman"/>
              </a:rPr>
              <a:t>Training videos:</a:t>
            </a:r>
            <a:endParaRPr b="0" lang="en-US" sz="14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Times New Roman"/>
              </a:rPr>
              <a:t>https://www.youtube.com/watch?v=0Ji0KLmhlBU</a:t>
            </a:r>
            <a:endParaRPr b="0" lang="en-US" sz="14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Times New Roman"/>
              </a:rPr>
              <a:t>https://www.youtube.com/watch?v=Lazo_d6mPaA&amp;t=1s</a:t>
            </a:r>
            <a:endParaRPr b="0" lang="en-US" sz="1400" spc="-1" strike="noStrike">
              <a:solidFill>
                <a:srgbClr val="333333"/>
              </a:solidFill>
              <a:latin typeface="Microsoft Sans Serif"/>
            </a:endParaRPr>
          </a:p>
          <a:p>
            <a:pPr>
              <a:lnSpc>
                <a:spcPct val="100000"/>
              </a:lnSpc>
              <a:spcBef>
                <a:spcPts val="360"/>
              </a:spcBef>
              <a:tabLst>
                <a:tab algn="l" pos="0"/>
              </a:tabLst>
            </a:pPr>
            <a:endParaRPr b="0" lang="en-US" sz="1400" spc="-1" strike="noStrike">
              <a:solidFill>
                <a:srgbClr val="333333"/>
              </a:solidFill>
              <a:latin typeface="Microsoft Sans Serif"/>
            </a:endParaRPr>
          </a:p>
          <a:p>
            <a:pPr>
              <a:lnSpc>
                <a:spcPct val="100000"/>
              </a:lnSpc>
              <a:spcBef>
                <a:spcPts val="439"/>
              </a:spcBef>
              <a:tabLst>
                <a:tab algn="l" pos="0"/>
              </a:tabLst>
            </a:pPr>
            <a:endParaRPr b="0" lang="en-US" sz="14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Tytuł 1"/>
          <p:cNvSpPr txBox="1"/>
          <p:nvPr/>
        </p:nvSpPr>
        <p:spPr>
          <a:xfrm>
            <a:off x="1219320" y="1417680"/>
            <a:ext cx="9753120" cy="715680"/>
          </a:xfrm>
          <a:prstGeom prst="rect">
            <a:avLst/>
          </a:prstGeom>
          <a:noFill/>
          <a:ln w="0">
            <a:noFill/>
          </a:ln>
        </p:spPr>
        <p:txBody>
          <a:bodyPr anchor="ctr">
            <a:noAutofit/>
          </a:bodyPr>
          <a:p>
            <a:pPr>
              <a:lnSpc>
                <a:spcPct val="100000"/>
              </a:lnSpc>
            </a:pPr>
            <a:r>
              <a:rPr b="1" lang="pl-PL" sz="4400" spc="-1" strike="noStrike">
                <a:solidFill>
                  <a:srgbClr val="333333"/>
                </a:solidFill>
                <a:latin typeface="Times New Roman"/>
              </a:rPr>
              <a:t>REFERENCES (in Polish):</a:t>
            </a:r>
            <a:br/>
            <a:endParaRPr b="0" lang="en-US" sz="4400" spc="-1" strike="noStrike">
              <a:solidFill>
                <a:srgbClr val="333333"/>
              </a:solidFill>
              <a:latin typeface="Arial"/>
            </a:endParaRPr>
          </a:p>
        </p:txBody>
      </p:sp>
      <p:sp>
        <p:nvSpPr>
          <p:cNvPr id="130" name="Symbol zastępczy zawartości 2"/>
          <p:cNvSpPr txBox="1"/>
          <p:nvPr/>
        </p:nvSpPr>
        <p:spPr>
          <a:xfrm>
            <a:off x="714240" y="1775520"/>
            <a:ext cx="11042280" cy="4190760"/>
          </a:xfrm>
          <a:prstGeom prst="rect">
            <a:avLst/>
          </a:prstGeom>
          <a:noFill/>
          <a:ln w="0">
            <a:noFill/>
          </a:ln>
        </p:spPr>
        <p:txBody>
          <a:bodyPr>
            <a:noAutofit/>
          </a:bodyPr>
          <a:p>
            <a:pPr marL="343080" indent="-342720">
              <a:lnSpc>
                <a:spcPct val="100000"/>
              </a:lnSpc>
              <a:spcBef>
                <a:spcPts val="439"/>
              </a:spcBef>
              <a:buClr>
                <a:srgbClr val="333333"/>
              </a:buClr>
              <a:buFont typeface="Symbol" charset="2"/>
              <a:buChar char=""/>
            </a:pPr>
            <a:r>
              <a:rPr b="1" lang="pl-PL" sz="2200" spc="-1" strike="noStrike" u="sng">
                <a:solidFill>
                  <a:srgbClr val="333333"/>
                </a:solidFill>
                <a:uFillTx/>
                <a:latin typeface="Times New Roman"/>
              </a:rPr>
              <a:t>https://www.am.szczecin.pl/themes/user/site/am/assets/img/pages/Skrypt_Negocjacje.pdf</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u="sng">
                <a:solidFill>
                  <a:srgbClr val="333333"/>
                </a:solidFill>
                <a:uFillTx/>
                <a:latin typeface="Times New Roman"/>
              </a:rPr>
              <a:t>https://adamgrzesik.pl/24-techniki-negocjacyjne-zastosowania-natychmiast/</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u="sng">
                <a:solidFill>
                  <a:srgbClr val="333333"/>
                </a:solidFill>
                <a:uFillTx/>
                <a:latin typeface="Times New Roman"/>
              </a:rPr>
              <a:t>https://psycholwbiznesie.pl/dom-z-papieru-odcinek-drugi/</a:t>
            </a:r>
            <a:r>
              <a:rPr b="1" lang="pl-PL" sz="2200" spc="-1" strike="noStrike">
                <a:solidFill>
                  <a:srgbClr val="333333"/>
                </a:solidFill>
                <a:latin typeface="Times New Roman"/>
              </a:rPr>
              <a:t> </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u="sng">
                <a:solidFill>
                  <a:srgbClr val="333333"/>
                </a:solidFill>
                <a:uFillTx/>
                <a:latin typeface="Times New Roman"/>
              </a:rPr>
              <a:t>https://mtc.pl/techniki-negocjacji/</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u="sng">
                <a:solidFill>
                  <a:srgbClr val="333333"/>
                </a:solidFill>
                <a:uFillTx/>
                <a:latin typeface="Times New Roman"/>
                <a:hlinkClick r:id="rId1"/>
              </a:rPr>
              <a:t>http://www.salesnews.pl/Article.aspx?id=331</a:t>
            </a:r>
            <a:r>
              <a:rPr b="1" lang="pl-PL" sz="2200" spc="-1" strike="noStrike" u="sng">
                <a:solidFill>
                  <a:srgbClr val="333333"/>
                </a:solidFill>
                <a:uFillTx/>
                <a:latin typeface="Times New Roman"/>
              </a:rPr>
              <a:t> </a:t>
            </a:r>
            <a:r>
              <a:rPr b="0" lang="pl-PL" sz="2200" spc="-1" strike="noStrike">
                <a:solidFill>
                  <a:srgbClr val="333333"/>
                </a:solidFill>
                <a:latin typeface="Times New Roman"/>
              </a:rPr>
              <a:t>   (in English)</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u="sng">
                <a:solidFill>
                  <a:srgbClr val="333333"/>
                </a:solidFill>
                <a:uFillTx/>
                <a:latin typeface="Times New Roman"/>
              </a:rPr>
              <a:t>https://sciaga.pl/tekst/75669-76-merytoryczne_przygotowanie_do_negocjacji</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u="sng">
                <a:solidFill>
                  <a:srgbClr val="333333"/>
                </a:solidFill>
                <a:uFillTx/>
                <a:latin typeface="Times New Roman"/>
              </a:rPr>
              <a:t>https://cytaty.mfiles.pl/index.php/book/88/0/Prowadzenie_negocjacji_w_zak%C5%82adzie_pracy</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u="sng">
                <a:solidFill>
                  <a:srgbClr val="333333"/>
                </a:solidFill>
                <a:uFillTx/>
                <a:latin typeface="Times New Roman"/>
              </a:rPr>
              <a:t>https://mojafirma.infor.pl/raport-dnia/213525,3,Metody-i-techniki-negocjacji.html</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u="sng">
                <a:solidFill>
                  <a:srgbClr val="333333"/>
                </a:solidFill>
                <a:uFillTx/>
                <a:latin typeface="Times New Roman"/>
              </a:rPr>
              <a:t>https://cytaty.mfiles.pl/index.php/keyword/1544/0/czas_negocjacji</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u="sng">
                <a:solidFill>
                  <a:srgbClr val="333333"/>
                </a:solidFill>
                <a:uFillTx/>
                <a:latin typeface="Times New Roman"/>
              </a:rPr>
              <a:t>https://mfiles.pl/pl/index.php/Techniki_negocjacyjne</a:t>
            </a:r>
            <a:endParaRPr b="0" lang="en-US" sz="2200" spc="-1" strike="noStrike">
              <a:solidFill>
                <a:srgbClr val="333333"/>
              </a:solidFill>
              <a:latin typeface="Microsoft Sans Serif"/>
            </a:endParaRPr>
          </a:p>
          <a:p>
            <a:pPr>
              <a:lnSpc>
                <a:spcPct val="100000"/>
              </a:lnSpc>
              <a:spcBef>
                <a:spcPts val="439"/>
              </a:spcBef>
            </a:pP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Symbol zastępczy zawartości 2"/>
          <p:cNvSpPr txBox="1"/>
          <p:nvPr/>
        </p:nvSpPr>
        <p:spPr>
          <a:xfrm>
            <a:off x="548640" y="1001520"/>
            <a:ext cx="11242440" cy="4190760"/>
          </a:xfrm>
          <a:prstGeom prst="rect">
            <a:avLst/>
          </a:prstGeom>
          <a:noFill/>
          <a:ln w="0">
            <a:noFill/>
          </a:ln>
        </p:spPr>
        <p:txBody>
          <a:bodyPr>
            <a:noAutofit/>
          </a:bodyPr>
          <a:p>
            <a:pPr marL="343080" indent="-342720">
              <a:lnSpc>
                <a:spcPct val="100000"/>
              </a:lnSpc>
              <a:spcBef>
                <a:spcPts val="439"/>
              </a:spcBef>
              <a:buClr>
                <a:srgbClr val="333333"/>
              </a:buClr>
              <a:buFont typeface="Symbol" charset="2"/>
              <a:buChar char=""/>
            </a:pPr>
            <a:r>
              <a:rPr b="1" lang="pl-PL" sz="2200" spc="-1" strike="noStrike" u="sng">
                <a:solidFill>
                  <a:srgbClr val="333333"/>
                </a:solidFill>
                <a:uFillTx/>
                <a:latin typeface="Times New Roman"/>
              </a:rPr>
              <a:t>„</a:t>
            </a:r>
            <a:r>
              <a:rPr b="1" lang="pl-PL" sz="2200" spc="-1" strike="noStrike" u="sng">
                <a:solidFill>
                  <a:srgbClr val="333333"/>
                </a:solidFill>
                <a:uFillTx/>
                <a:latin typeface="Times New Roman"/>
              </a:rPr>
              <a:t>Techniki, taktyki i chwyty negocjacyjne”- Klimas Patrycja, dostęp: https://www.ue.katowice.pl/fileadmin/user_upload/WZ/katedry/zakl-teorii-zarzadzania/KLIMAS/Negocjacje/Strategie_i_techniki_negocjacyjne.pdf</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u="sng">
                <a:solidFill>
                  <a:srgbClr val="333333"/>
                </a:solidFill>
                <a:uFillTx/>
                <a:latin typeface="Times New Roman"/>
              </a:rPr>
              <a:t>http://www.negocjowaniewbiznesie.pl/</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u="sng">
                <a:solidFill>
                  <a:srgbClr val="333333"/>
                </a:solidFill>
                <a:uFillTx/>
                <a:latin typeface="Times New Roman"/>
              </a:rPr>
              <a:t>http://poradniknegocjatora.pl/techniki-negocjacji</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u="sng">
                <a:solidFill>
                  <a:srgbClr val="333333"/>
                </a:solidFill>
                <a:uFillTx/>
                <a:latin typeface="Times New Roman"/>
              </a:rPr>
              <a:t>https://prezi.com/g8fcygju-zhy/wilk-w-owczej-skorze/</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u="sng">
                <a:solidFill>
                  <a:srgbClr val="333333"/>
                </a:solidFill>
                <a:uFillTx/>
                <a:latin typeface="Times New Roman"/>
              </a:rPr>
              <a:t>https://www.ue.katowice.pl</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u="sng">
                <a:solidFill>
                  <a:srgbClr val="333333"/>
                </a:solidFill>
                <a:uFillTx/>
                <a:latin typeface="Times New Roman"/>
              </a:rPr>
              <a:t>https://poradnikprzedsiebiorcy.pl/-jak-nalezy-przygotowac-sie-do-negocjacji</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a:solidFill>
                  <a:srgbClr val="333333"/>
                </a:solidFill>
                <a:latin typeface="Times New Roman"/>
                <a:hlinkClick r:id="rId1"/>
              </a:rPr>
              <a:t>https://www.reddit.com/r/negotiation/</a:t>
            </a:r>
            <a:r>
              <a:rPr b="1" lang="pl-PL" sz="2200" spc="-1" strike="noStrike">
                <a:solidFill>
                  <a:srgbClr val="333333"/>
                </a:solidFill>
                <a:latin typeface="Times New Roman"/>
              </a:rPr>
              <a:t>        (in English)</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a:solidFill>
                  <a:srgbClr val="333333"/>
                </a:solidFill>
                <a:latin typeface="Times New Roman"/>
              </a:rPr>
              <a:t>https://mfiles.pl/</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a:solidFill>
                  <a:srgbClr val="333333"/>
                </a:solidFill>
                <a:latin typeface="Times New Roman"/>
              </a:rPr>
              <a:t>Dorota Kujawa-Weinke, Wespół w zespół – efektywna praca w grupiehttps://portal.librus.pl/szkola/artykuly/wespol-w-zespol-efektywna-praca-w-grupie</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u="sng">
                <a:solidFill>
                  <a:srgbClr val="333333"/>
                </a:solidFill>
                <a:uFillTx/>
                <a:latin typeface="Times New Roman"/>
              </a:rPr>
              <a:t>https://www.praca.pl/poradniki/rynek-pracy/praca-w-grupach-cechy-pracy-zespolowej,wady-i-zalety_pr-2360.html</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pl-PL" sz="2200" spc="-1" strike="noStrike">
                <a:solidFill>
                  <a:srgbClr val="333333"/>
                </a:solidFill>
                <a:latin typeface="Times New Roman"/>
              </a:rPr>
              <a:t>https://sdacademy.pl/blog/10-zasad-pracy-w-zespole/</a:t>
            </a:r>
            <a:endParaRPr b="0" lang="en-US" sz="2200" spc="-1" strike="noStrike">
              <a:solidFill>
                <a:srgbClr val="333333"/>
              </a:solidFill>
              <a:latin typeface="Microsoft Sans Serif"/>
            </a:endParaRPr>
          </a:p>
          <a:p>
            <a:pPr>
              <a:lnSpc>
                <a:spcPct val="100000"/>
              </a:lnSpc>
              <a:spcBef>
                <a:spcPts val="439"/>
              </a:spcBef>
            </a:pP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Tytuł 1"/>
          <p:cNvSpPr txBox="1"/>
          <p:nvPr/>
        </p:nvSpPr>
        <p:spPr>
          <a:xfrm>
            <a:off x="1219320" y="1417680"/>
            <a:ext cx="9753120" cy="715680"/>
          </a:xfrm>
          <a:prstGeom prst="rect">
            <a:avLst/>
          </a:prstGeom>
          <a:noFill/>
          <a:ln w="0">
            <a:noFill/>
          </a:ln>
        </p:spPr>
        <p:txBody>
          <a:bodyPr anchor="ctr">
            <a:noAutofit/>
          </a:bodyPr>
          <a:p>
            <a:pPr>
              <a:lnSpc>
                <a:spcPct val="100000"/>
              </a:lnSpc>
            </a:pPr>
            <a:r>
              <a:rPr b="0" lang="en-US" sz="4400" spc="-1" strike="noStrike">
                <a:solidFill>
                  <a:srgbClr val="333333"/>
                </a:solidFill>
                <a:latin typeface="Times New Roman"/>
              </a:rPr>
              <a:t>The synergy effect in the team's work:</a:t>
            </a:r>
            <a:br/>
            <a:endParaRPr b="0" lang="en-US" sz="4400" spc="-1" strike="noStrike">
              <a:solidFill>
                <a:srgbClr val="333333"/>
              </a:solidFill>
              <a:latin typeface="Arial"/>
            </a:endParaRPr>
          </a:p>
        </p:txBody>
      </p:sp>
      <p:sp>
        <p:nvSpPr>
          <p:cNvPr id="83" name="Symbol zastępczy zawartości 2"/>
          <p:cNvSpPr txBox="1"/>
          <p:nvPr/>
        </p:nvSpPr>
        <p:spPr>
          <a:xfrm>
            <a:off x="1132200" y="2072520"/>
            <a:ext cx="9753120" cy="4190760"/>
          </a:xfrm>
          <a:prstGeom prst="rect">
            <a:avLst/>
          </a:prstGeom>
          <a:noFill/>
          <a:ln w="0">
            <a:noFill/>
          </a:ln>
        </p:spPr>
        <p:txBody>
          <a:bodyPr>
            <a:noAutofit/>
          </a:bodyPr>
          <a:p>
            <a:pPr>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In teamwork, the following action works: 1 + 1 = 3.</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Each team member has the appropriate skills,which he should share with others and thus have an effectsynergy.</a:t>
            </a:r>
            <a:endParaRPr b="0" lang="en-US" sz="2200" spc="-1" strike="noStrike">
              <a:solidFill>
                <a:srgbClr val="333333"/>
              </a:solidFill>
              <a:latin typeface="Microsoft Sans Serif"/>
            </a:endParaRPr>
          </a:p>
          <a:p>
            <a:pPr>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Sharing knowledge within the team is the added value of membershipgroup.</a:t>
            </a:r>
            <a:endParaRPr b="0" lang="en-US" sz="2200" spc="-1" strike="noStrike">
              <a:solidFill>
                <a:srgbClr val="333333"/>
              </a:solidFill>
              <a:latin typeface="Microsoft Sans Serif"/>
            </a:endParaRPr>
          </a:p>
          <a:p>
            <a:pPr>
              <a:lnSpc>
                <a:spcPct val="100000"/>
              </a:lnSpc>
              <a:spcBef>
                <a:spcPts val="641"/>
              </a:spcBef>
              <a:tabLst>
                <a:tab algn="l" pos="0"/>
              </a:tabLst>
            </a:pPr>
            <a:endParaRPr b="0" lang="en-US" sz="22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Times New Roman"/>
              </a:rPr>
              <a:t>Training video:</a:t>
            </a:r>
            <a:endParaRPr b="0" lang="en-US" sz="1400" spc="-1" strike="noStrike">
              <a:solidFill>
                <a:srgbClr val="333333"/>
              </a:solidFill>
              <a:latin typeface="Microsoft Sans Serif"/>
            </a:endParaRPr>
          </a:p>
          <a:p>
            <a:pPr>
              <a:lnSpc>
                <a:spcPct val="100000"/>
              </a:lnSpc>
              <a:spcBef>
                <a:spcPts val="281"/>
              </a:spcBef>
              <a:tabLst>
                <a:tab algn="l" pos="0"/>
              </a:tabLst>
            </a:pPr>
            <a:r>
              <a:rPr b="0" lang="en-US" sz="1400" spc="-1" strike="noStrike">
                <a:solidFill>
                  <a:srgbClr val="333333"/>
                </a:solidFill>
                <a:latin typeface="Times New Roman"/>
              </a:rPr>
              <a:t>https://www.youtube.com/watch?v=7z0Y5F78NSc</a:t>
            </a:r>
            <a:endParaRPr b="0" lang="en-US" sz="1400" spc="-1" strike="noStrike">
              <a:solidFill>
                <a:srgbClr val="333333"/>
              </a:solidFill>
              <a:latin typeface="Microsoft Sans Serif"/>
            </a:endParaRPr>
          </a:p>
          <a:p>
            <a:pPr>
              <a:lnSpc>
                <a:spcPct val="100000"/>
              </a:lnSpc>
              <a:spcBef>
                <a:spcPts val="479"/>
              </a:spcBef>
              <a:tabLst>
                <a:tab algn="l" pos="0"/>
              </a:tabLst>
            </a:pPr>
            <a:endParaRPr b="0" lang="en-US" sz="14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Tytuł 1"/>
          <p:cNvSpPr txBox="1"/>
          <p:nvPr/>
        </p:nvSpPr>
        <p:spPr>
          <a:xfrm>
            <a:off x="1219320" y="1417680"/>
            <a:ext cx="9753120" cy="715680"/>
          </a:xfrm>
          <a:prstGeom prst="rect">
            <a:avLst/>
          </a:prstGeom>
          <a:noFill/>
          <a:ln w="0">
            <a:noFill/>
          </a:ln>
        </p:spPr>
        <p:txBody>
          <a:bodyPr anchor="ctr">
            <a:noAutofit/>
          </a:bodyPr>
          <a:p>
            <a:pPr>
              <a:lnSpc>
                <a:spcPct val="100000"/>
              </a:lnSpc>
            </a:pPr>
            <a:r>
              <a:rPr b="1" lang="pl-PL" sz="4400" spc="-1" strike="noStrike">
                <a:solidFill>
                  <a:srgbClr val="333333"/>
                </a:solidFill>
                <a:latin typeface="Microsoft Sans Serif"/>
              </a:rPr>
              <a:t>Disadvantages of teamwork</a:t>
            </a:r>
            <a:br/>
            <a:endParaRPr b="0" lang="en-US" sz="4400" spc="-1" strike="noStrike">
              <a:solidFill>
                <a:srgbClr val="333333"/>
              </a:solidFill>
              <a:latin typeface="Arial"/>
            </a:endParaRPr>
          </a:p>
        </p:txBody>
      </p:sp>
      <p:sp>
        <p:nvSpPr>
          <p:cNvPr id="85" name="Symbol zastępczy zawartości 2"/>
          <p:cNvSpPr txBox="1"/>
          <p:nvPr/>
        </p:nvSpPr>
        <p:spPr>
          <a:xfrm>
            <a:off x="1219320" y="1994400"/>
            <a:ext cx="9753120" cy="4190760"/>
          </a:xfrm>
          <a:prstGeom prst="rect">
            <a:avLst/>
          </a:prstGeom>
          <a:noFill/>
          <a:ln w="0">
            <a:noFill/>
          </a:ln>
        </p:spPr>
        <p:txBody>
          <a:bodyPr>
            <a:noAutofit/>
          </a:bodyPr>
          <a:p>
            <a:pPr algn="just">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Not every team will be amazingly successful. Ifthe group is made up of only individualists, then chances of creating chemistry in the team are slim.</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You have to take into account that some students work betterindependently. Such a person may perceive wokrking in a group to be real torture.</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When selecting people for a team, you need to pay attention to character features.</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Collaboration between team members can become a very sharpcompetition.  </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More gifted students may not admit less able ones tospeaking.</a:t>
            </a:r>
            <a:endParaRPr b="0" lang="en-US" sz="2200" spc="-1" strike="noStrike">
              <a:solidFill>
                <a:srgbClr val="333333"/>
              </a:solidFill>
              <a:latin typeface="Microsoft Sans Serif"/>
            </a:endParaRPr>
          </a:p>
          <a:p>
            <a:pPr algn="just">
              <a:lnSpc>
                <a:spcPct val="100000"/>
              </a:lnSpc>
              <a:spcBef>
                <a:spcPts val="439"/>
              </a:spcBef>
              <a:tabLst>
                <a:tab algn="l" pos="0"/>
              </a:tabLst>
            </a:pPr>
            <a:r>
              <a:rPr b="1" lang="en-US" sz="2200" spc="-1" strike="noStrike">
                <a:solidFill>
                  <a:srgbClr val="333333"/>
                </a:solidFill>
                <a:latin typeface="Times New Roman"/>
              </a:rPr>
              <a:t>• </a:t>
            </a:r>
            <a:r>
              <a:rPr b="1" lang="en-US" sz="2200" spc="-1" strike="noStrike">
                <a:solidFill>
                  <a:srgbClr val="333333"/>
                </a:solidFill>
                <a:latin typeface="Times New Roman"/>
              </a:rPr>
              <a:t>Some team members may be put with too much work.</a:t>
            </a:r>
            <a:endParaRPr b="0" lang="en-US" sz="2200" spc="-1" strike="noStrike">
              <a:solidFill>
                <a:srgbClr val="333333"/>
              </a:solidFill>
              <a:latin typeface="Microsoft Sans Serif"/>
            </a:endParaRPr>
          </a:p>
          <a:p>
            <a:pPr>
              <a:lnSpc>
                <a:spcPct val="100000"/>
              </a:lnSpc>
              <a:spcBef>
                <a:spcPts val="641"/>
              </a:spcBef>
              <a:tabLst>
                <a:tab algn="l" pos="0"/>
              </a:tabLst>
            </a:pP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ytuł 1"/>
          <p:cNvSpPr txBox="1"/>
          <p:nvPr/>
        </p:nvSpPr>
        <p:spPr>
          <a:xfrm>
            <a:off x="1219320" y="1417680"/>
            <a:ext cx="10136520" cy="4712760"/>
          </a:xfrm>
          <a:prstGeom prst="rect">
            <a:avLst/>
          </a:prstGeom>
          <a:noFill/>
          <a:ln w="0">
            <a:noFill/>
          </a:ln>
        </p:spPr>
        <p:txBody>
          <a:bodyPr anchor="ctr">
            <a:noAutofit/>
          </a:bodyPr>
          <a:p>
            <a:pPr algn="ctr">
              <a:lnSpc>
                <a:spcPct val="100000"/>
              </a:lnSpc>
            </a:pPr>
            <a:r>
              <a:rPr b="1" lang="en-US" sz="4400" spc="-1" strike="noStrike">
                <a:solidFill>
                  <a:srgbClr val="333333"/>
                </a:solidFill>
                <a:latin typeface="Times New Roman"/>
              </a:rPr>
              <a:t>Principles of cooperation in a team - each group should decide what will be the principles of their work. It is an elementary and necessary component for team work to be.</a:t>
            </a:r>
            <a:br/>
            <a:endParaRPr b="0" lang="en-US" sz="4400" spc="-1" strike="noStrike">
              <a:solidFill>
                <a:srgbClr val="333333"/>
              </a:solidFill>
              <a:latin typeface="Arial"/>
            </a:endParaRPr>
          </a:p>
        </p:txBody>
      </p:sp>
    </p:spTree>
  </p:cSld>
  <mc:AlternateContent>
    <mc:Choice Requires="p14">
      <p:transition spd="slow" p14:dur="13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Tytuł 1"/>
          <p:cNvSpPr txBox="1"/>
          <p:nvPr/>
        </p:nvSpPr>
        <p:spPr>
          <a:xfrm>
            <a:off x="1219320" y="1417680"/>
            <a:ext cx="9753120" cy="715680"/>
          </a:xfrm>
          <a:prstGeom prst="rect">
            <a:avLst/>
          </a:prstGeom>
          <a:noFill/>
          <a:ln w="0">
            <a:noFill/>
          </a:ln>
        </p:spPr>
        <p:txBody>
          <a:bodyPr anchor="ctr">
            <a:noAutofit/>
          </a:bodyPr>
          <a:p>
            <a:pPr>
              <a:lnSpc>
                <a:spcPct val="100000"/>
              </a:lnSpc>
            </a:pPr>
            <a:r>
              <a:rPr b="0" lang="en-US" sz="4400" spc="-1" strike="noStrike">
                <a:solidFill>
                  <a:srgbClr val="333333"/>
                </a:solidFill>
                <a:latin typeface="Microsoft Sans Serif"/>
              </a:rPr>
              <a:t>When we work in a team:</a:t>
            </a:r>
            <a:endParaRPr b="0" lang="en-US" sz="4400" spc="-1" strike="noStrike">
              <a:solidFill>
                <a:srgbClr val="333333"/>
              </a:solidFill>
              <a:latin typeface="Arial"/>
            </a:endParaRPr>
          </a:p>
        </p:txBody>
      </p:sp>
      <p:sp>
        <p:nvSpPr>
          <p:cNvPr id="88" name="Symbol zastępczy zawartości 2"/>
          <p:cNvSpPr txBox="1"/>
          <p:nvPr/>
        </p:nvSpPr>
        <p:spPr>
          <a:xfrm>
            <a:off x="1219320" y="2438280"/>
            <a:ext cx="9753120" cy="4190760"/>
          </a:xfrm>
          <a:prstGeom prst="rect">
            <a:avLst/>
          </a:prstGeom>
          <a:noFill/>
          <a:ln w="0">
            <a:noFill/>
          </a:ln>
        </p:spPr>
        <p:txBody>
          <a:bodyPr>
            <a:noAutofit/>
          </a:bodyPr>
          <a:p>
            <a:pPr marL="343080" indent="-342720">
              <a:lnSpc>
                <a:spcPct val="100000"/>
              </a:lnSpc>
              <a:spcBef>
                <a:spcPts val="439"/>
              </a:spcBef>
              <a:buClr>
                <a:srgbClr val="333333"/>
              </a:buClr>
              <a:buFont typeface="Symbol" charset="2"/>
              <a:buChar char=""/>
            </a:pPr>
            <a:r>
              <a:rPr b="1" lang="en-US" sz="2200" spc="-1" strike="noStrike">
                <a:solidFill>
                  <a:srgbClr val="333333"/>
                </a:solidFill>
                <a:latin typeface="Times New Roman"/>
              </a:rPr>
              <a:t>We talk to each other, we cooperate.</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en-US" sz="2200" spc="-1" strike="noStrike">
                <a:solidFill>
                  <a:srgbClr val="333333"/>
                </a:solidFill>
                <a:latin typeface="Times New Roman"/>
              </a:rPr>
              <a:t>We focus on the implementation of the task.</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en-US" sz="2200" spc="-1" strike="noStrike">
                <a:solidFill>
                  <a:srgbClr val="333333"/>
                </a:solidFill>
                <a:latin typeface="Times New Roman"/>
              </a:rPr>
              <a:t>All project participants are involved.</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en-US" sz="2200" spc="-1" strike="noStrike">
                <a:solidFill>
                  <a:srgbClr val="333333"/>
                </a:solidFill>
                <a:latin typeface="Times New Roman"/>
              </a:rPr>
              <a:t>We share responsibilities.</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en-US" sz="2200" spc="-1" strike="noStrike">
                <a:solidFill>
                  <a:srgbClr val="333333"/>
                </a:solidFill>
                <a:latin typeface="Times New Roman"/>
              </a:rPr>
              <a:t>We listen to each other.</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en-US" sz="2200" spc="-1" strike="noStrike">
                <a:solidFill>
                  <a:srgbClr val="333333"/>
                </a:solidFill>
                <a:latin typeface="Times New Roman"/>
              </a:rPr>
              <a:t>We work quietly.</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en-US" sz="2200" spc="-1" strike="noStrike">
                <a:solidFill>
                  <a:srgbClr val="333333"/>
                </a:solidFill>
                <a:latin typeface="Times New Roman"/>
              </a:rPr>
              <a:t>We consider all options and possibilities for solving the problem.</a:t>
            </a:r>
            <a:endParaRPr b="0" lang="en-US" sz="2200" spc="-1" strike="noStrike">
              <a:solidFill>
                <a:srgbClr val="333333"/>
              </a:solidFill>
              <a:latin typeface="Microsoft Sans Serif"/>
            </a:endParaRPr>
          </a:p>
          <a:p>
            <a:pPr marL="343080" indent="-342720">
              <a:lnSpc>
                <a:spcPct val="100000"/>
              </a:lnSpc>
              <a:spcBef>
                <a:spcPts val="439"/>
              </a:spcBef>
              <a:buClr>
                <a:srgbClr val="333333"/>
              </a:buClr>
              <a:buFont typeface="Symbol" charset="2"/>
              <a:buChar char=""/>
            </a:pPr>
            <a:r>
              <a:rPr b="1" lang="en-US" sz="2200" spc="-1" strike="noStrike">
                <a:solidFill>
                  <a:srgbClr val="333333"/>
                </a:solidFill>
                <a:latin typeface="Times New Roman"/>
              </a:rPr>
              <a:t>We draw conclusions.</a:t>
            </a:r>
            <a:endParaRPr b="0" lang="en-US" sz="2200" spc="-1" strike="noStrike">
              <a:solidFill>
                <a:srgbClr val="333333"/>
              </a:solidFill>
              <a:latin typeface="Microsoft Sans Serif"/>
            </a:endParaRPr>
          </a:p>
          <a:p>
            <a:pPr>
              <a:lnSpc>
                <a:spcPct val="100000"/>
              </a:lnSpc>
              <a:spcBef>
                <a:spcPts val="641"/>
              </a:spcBef>
              <a:tabLst>
                <a:tab algn="l" pos="0"/>
              </a:tabLst>
            </a:pPr>
            <a:endParaRPr b="0" lang="en-US" sz="2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Tytuł 1"/>
          <p:cNvSpPr txBox="1"/>
          <p:nvPr/>
        </p:nvSpPr>
        <p:spPr>
          <a:xfrm>
            <a:off x="1253880" y="3716640"/>
            <a:ext cx="9753120" cy="715680"/>
          </a:xfrm>
          <a:prstGeom prst="rect">
            <a:avLst/>
          </a:prstGeom>
          <a:noFill/>
          <a:ln w="0">
            <a:noFill/>
          </a:ln>
        </p:spPr>
        <p:txBody>
          <a:bodyPr anchor="ctr">
            <a:noAutofit/>
          </a:bodyPr>
          <a:p>
            <a:pPr algn="just">
              <a:lnSpc>
                <a:spcPct val="100000"/>
              </a:lnSpc>
            </a:pPr>
            <a:r>
              <a:rPr b="1" lang="en-US" sz="4400" spc="-1" strike="noStrike">
                <a:solidFill>
                  <a:srgbClr val="333333"/>
                </a:solidFill>
                <a:latin typeface="Times New Roman"/>
              </a:rPr>
              <a:t>Negotiation - a two-way communication process that is aimed atreaching an agreement with others when some of our interests arecommon and other contradictory. </a:t>
            </a:r>
            <a:endParaRPr b="0" lang="en-US" sz="4400" spc="-1" strike="noStrike">
              <a:solidFill>
                <a:srgbClr val="333333"/>
              </a:solidFill>
              <a:latin typeface="Arial"/>
            </a:endParaRPr>
          </a:p>
        </p:txBody>
      </p:sp>
    </p:spTree>
  </p:cSld>
  <mc:AlternateContent>
    <mc:Choice Requires="p14">
      <p:transition spd="slow" p14:dur="13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ytuł 1"/>
          <p:cNvSpPr txBox="1"/>
          <p:nvPr/>
        </p:nvSpPr>
        <p:spPr>
          <a:xfrm>
            <a:off x="1219320" y="1626480"/>
            <a:ext cx="9753120" cy="715680"/>
          </a:xfrm>
          <a:prstGeom prst="rect">
            <a:avLst/>
          </a:prstGeom>
          <a:noFill/>
          <a:ln w="0">
            <a:noFill/>
          </a:ln>
        </p:spPr>
        <p:txBody>
          <a:bodyPr anchor="ctr">
            <a:noAutofit/>
          </a:bodyPr>
          <a:p>
            <a:pPr algn="ctr">
              <a:lnSpc>
                <a:spcPct val="100000"/>
              </a:lnSpc>
            </a:pPr>
            <a:r>
              <a:rPr b="0" lang="en-US" sz="4400" spc="-1" strike="noStrike">
                <a:solidFill>
                  <a:srgbClr val="333333"/>
                </a:solidFill>
                <a:latin typeface="Times New Roman"/>
              </a:rPr>
              <a:t>For an negotiation to be possible, three conditions must be met:</a:t>
            </a:r>
            <a:br/>
            <a:endParaRPr b="0" lang="en-US" sz="4400" spc="-1" strike="noStrike">
              <a:solidFill>
                <a:srgbClr val="333333"/>
              </a:solidFill>
              <a:latin typeface="Arial"/>
            </a:endParaRPr>
          </a:p>
        </p:txBody>
      </p:sp>
      <p:sp>
        <p:nvSpPr>
          <p:cNvPr id="91" name="Symbol zastępczy zawartości 2"/>
          <p:cNvSpPr txBox="1"/>
          <p:nvPr/>
        </p:nvSpPr>
        <p:spPr>
          <a:xfrm>
            <a:off x="1219320" y="2438280"/>
            <a:ext cx="9753120" cy="4190760"/>
          </a:xfrm>
          <a:prstGeom prst="rect">
            <a:avLst/>
          </a:prstGeom>
          <a:noFill/>
          <a:ln w="0">
            <a:noFill/>
          </a:ln>
        </p:spPr>
        <p:txBody>
          <a:bodyPr>
            <a:noAutofit/>
          </a:bodyPr>
          <a:p>
            <a:pPr>
              <a:lnSpc>
                <a:spcPct val="100000"/>
              </a:lnSpc>
              <a:spcBef>
                <a:spcPts val="641"/>
              </a:spcBef>
              <a:tabLst>
                <a:tab algn="l" pos="0"/>
              </a:tabLst>
            </a:pPr>
            <a:r>
              <a:rPr b="1" lang="en-US" sz="3200" spc="-1" strike="noStrike">
                <a:solidFill>
                  <a:srgbClr val="333333"/>
                </a:solidFill>
                <a:latin typeface="Times New Roman"/>
              </a:rPr>
              <a:t>1. There must be an area of common interest.</a:t>
            </a:r>
            <a:endParaRPr b="0" lang="en-US" sz="3200" spc="-1" strike="noStrike">
              <a:solidFill>
                <a:srgbClr val="333333"/>
              </a:solidFill>
              <a:latin typeface="Microsoft Sans Serif"/>
            </a:endParaRPr>
          </a:p>
          <a:p>
            <a:pPr>
              <a:lnSpc>
                <a:spcPct val="100000"/>
              </a:lnSpc>
              <a:spcBef>
                <a:spcPts val="641"/>
              </a:spcBef>
              <a:tabLst>
                <a:tab algn="l" pos="0"/>
              </a:tabLst>
            </a:pPr>
            <a:r>
              <a:rPr b="1" lang="en-US" sz="3200" spc="-1" strike="noStrike">
                <a:solidFill>
                  <a:srgbClr val="333333"/>
                </a:solidFill>
                <a:latin typeface="Times New Roman"/>
              </a:rPr>
              <a:t>2. The negotiators must be willing to reach an agreement.</a:t>
            </a:r>
            <a:endParaRPr b="0" lang="en-US" sz="3200" spc="-1" strike="noStrike">
              <a:solidFill>
                <a:srgbClr val="333333"/>
              </a:solidFill>
              <a:latin typeface="Microsoft Sans Serif"/>
            </a:endParaRPr>
          </a:p>
          <a:p>
            <a:pPr>
              <a:lnSpc>
                <a:spcPct val="100000"/>
              </a:lnSpc>
              <a:spcBef>
                <a:spcPts val="641"/>
              </a:spcBef>
              <a:tabLst>
                <a:tab algn="l" pos="0"/>
              </a:tabLst>
            </a:pPr>
            <a:r>
              <a:rPr b="1" lang="en-US" sz="3200" spc="-1" strike="noStrike">
                <a:solidFill>
                  <a:srgbClr val="333333"/>
                </a:solidFill>
                <a:latin typeface="Times New Roman"/>
              </a:rPr>
              <a:t>3. The outcome of the negotiations justifies the time and effort required forconduct negotiations.</a:t>
            </a:r>
            <a:endParaRPr b="0" lang="en-US" sz="3200" spc="-1" strike="noStrike">
              <a:solidFill>
                <a:srgbClr val="333333"/>
              </a:solidFill>
              <a:latin typeface="Microsoft Sans Serif"/>
            </a:endParaRPr>
          </a:p>
          <a:p>
            <a:pPr>
              <a:lnSpc>
                <a:spcPct val="100000"/>
              </a:lnSpc>
              <a:spcBef>
                <a:spcPts val="641"/>
              </a:spcBef>
              <a:tabLst>
                <a:tab algn="l" pos="0"/>
              </a:tabLst>
            </a:pPr>
            <a:endParaRPr b="0" lang="en-US" sz="3200" spc="-1" strike="noStrike">
              <a:solidFill>
                <a:srgbClr val="333333"/>
              </a:solidFill>
              <a:latin typeface="Microsoft Sans Serif"/>
            </a:endParaRPr>
          </a:p>
        </p:txBody>
      </p:sp>
    </p:spTree>
  </p:cSld>
  <mc:AlternateContent>
    <mc:Choice Requires="p14">
      <p:transition spd="slow" p14:dur="13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33333"/>
      </a:dk2>
      <a:lt2>
        <a:srgbClr val="1f1f1f"/>
      </a:lt2>
      <a:accent1>
        <a:srgbClr val="434453"/>
      </a:accent1>
      <a:accent2>
        <a:srgbClr val="60616c"/>
      </a:accent2>
      <a:accent3>
        <a:srgbClr val="ffffff"/>
      </a:accent3>
      <a:accent4>
        <a:srgbClr val="2a2a2a"/>
      </a:accent4>
      <a:accent5>
        <a:srgbClr val="b0b0b3"/>
      </a:accent5>
      <a:accent6>
        <a:srgbClr val="565761"/>
      </a:accent6>
      <a:hlink>
        <a:srgbClr val="9d9d9d"/>
      </a:hlink>
      <a:folHlink>
        <a:srgbClr val="ddddd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33333"/>
      </a:dk2>
      <a:lt2>
        <a:srgbClr val="1f1f1f"/>
      </a:lt2>
      <a:accent1>
        <a:srgbClr val="434453"/>
      </a:accent1>
      <a:accent2>
        <a:srgbClr val="60616c"/>
      </a:accent2>
      <a:accent3>
        <a:srgbClr val="ffffff"/>
      </a:accent3>
      <a:accent4>
        <a:srgbClr val="2a2a2a"/>
      </a:accent4>
      <a:accent5>
        <a:srgbClr val="b0b0b3"/>
      </a:accent5>
      <a:accent6>
        <a:srgbClr val="565761"/>
      </a:accent6>
      <a:hlink>
        <a:srgbClr val="9d9d9d"/>
      </a:hlink>
      <a:folHlink>
        <a:srgbClr val="ddddd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powerpoint-template</Template>
  <TotalTime>827</TotalTime>
  <Application>LibreOffice/7.1.4.2$Windows_X86_64 LibreOffice_project/a529a4fab45b75fefc5b6226684193eb000654f6</Application>
  <AppVersion>15.0000</AppVersion>
  <Words>3476</Words>
  <Paragraphs>274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2021-12-07T09:52:56Z</dcterms:created>
  <dc:creator>Mirosław Przeździecki</dc:creator>
  <dc:description/>
  <dc:language>pl-PL</dc:language>
  <cp:lastModifiedBy/>
  <dcterms:modified xsi:type="dcterms:W3CDTF">2021-12-12T19:40:38Z</dcterms:modified>
  <cp:revision>52</cp:revision>
  <dc:subject/>
  <dc:title>Negocjacje i manipulacje w pracy zespołu</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Panoramiczny</vt:lpwstr>
  </property>
  <property fmtid="{D5CDD505-2E9C-101B-9397-08002B2CF9AE}" pid="3" name="Slides">
    <vt:i4>34</vt:i4>
  </property>
</Properties>
</file>