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407" r:id="rId2"/>
    <p:sldId id="408" r:id="rId3"/>
    <p:sldId id="418" r:id="rId4"/>
    <p:sldId id="410" r:id="rId5"/>
    <p:sldId id="411" r:id="rId6"/>
    <p:sldId id="412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</p:sldIdLst>
  <p:sldSz cx="9144000" cy="6858000" type="screen4x3"/>
  <p:notesSz cx="7104063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0000CC"/>
    <a:srgbClr val="FFFF66"/>
    <a:srgbClr val="FFCC99"/>
    <a:srgbClr val="CCCCFF"/>
    <a:srgbClr val="99CCFF"/>
    <a:srgbClr val="CC0000"/>
    <a:srgbClr val="009900"/>
    <a:srgbClr val="80008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99283" autoAdjust="0"/>
  </p:normalViewPr>
  <p:slideViewPr>
    <p:cSldViewPr snapToGrid="0">
      <p:cViewPr varScale="1">
        <p:scale>
          <a:sx n="108" d="100"/>
          <a:sy n="108" d="100"/>
        </p:scale>
        <p:origin x="-9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 bwMode="auto">
          <a:xfrm>
            <a:off x="4023836" y="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 bwMode="auto">
          <a:xfrm>
            <a:off x="1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862BD84-618A-4032-AFCA-A0E9CA89AC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 bwMode="auto">
          <a:xfrm>
            <a:off x="4023836" y="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 bwMode="auto">
          <a:xfrm>
            <a:off x="710090" y="4860925"/>
            <a:ext cx="5683886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 bwMode="auto">
          <a:xfrm>
            <a:off x="1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5B86B9E-AD77-4B58-B3C2-6473C82E23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10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11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12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13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14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15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16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17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2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7" y="9721853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3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4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5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6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7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8</a:t>
            </a:fld>
            <a:endParaRPr lang="pl-PL" altLang="pl-PL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20483" name="Symbol zastępczy numeru slajdu 3"/>
          <p:cNvSpPr txBox="1">
            <a:spLocks noGrp="1"/>
          </p:cNvSpPr>
          <p:nvPr/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8F86421-618E-40B5-9EA5-217F2A808D6E}" type="slidenum">
              <a:rPr lang="pl-PL" altLang="pl-PL" sz="1300"/>
              <a:pPr algn="r" defTabSz="990600"/>
              <a:t>9</a:t>
            </a:fld>
            <a:endParaRPr lang="pl-PL" altLang="pl-PL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45D04-F9B9-4704-95EB-9A828A9639E2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A1332-9CC9-4476-ACE9-E2E57C53DB2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DF481-36B4-493B-A8D6-8929D3AB99BC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BD0A3-7B6F-4B6F-8070-5097CC013942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C3365-6CCF-4F46-8EEE-25CDD5CAB8B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738BF-DC9A-4FA1-B29B-9E22A36DC70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5E397-75B1-438F-9747-20322C64D80A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4A515-65BA-46FF-873A-2EB69F6A6C84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ECB3E-CA85-4DCD-B19B-027ED7F17A30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0E923-726C-4C4F-8F73-0B22599C821D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692FB18-D8CC-4FCB-AA26-FA26B076080A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 smtClean="0"/>
              <a:t>Posiedzenie RPP 29.11.2017 r.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4F1388E-AA82-4046-ABF7-01570C75E4D7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 txBox="1">
            <a:spLocks/>
          </p:cNvSpPr>
          <p:nvPr/>
        </p:nvSpPr>
        <p:spPr bwMode="auto">
          <a:xfrm>
            <a:off x="900113" y="2351088"/>
            <a:ext cx="7620000" cy="336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Aft>
                <a:spcPts val="1800"/>
              </a:spcAft>
            </a:pPr>
            <a:endParaRPr lang="pl-PL" altLang="pl-PL" sz="2000" dirty="0"/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540006" y="1972855"/>
            <a:ext cx="8229600" cy="3985706"/>
          </a:xfrm>
        </p:spPr>
        <p:txBody>
          <a:bodyPr>
            <a:spAutoFit/>
          </a:bodyPr>
          <a:lstStyle/>
          <a:p>
            <a:r>
              <a:rPr lang="en-US" sz="3200" b="1" dirty="0" smtClean="0"/>
              <a:t>Communication in </a:t>
            </a:r>
            <a:r>
              <a:rPr lang="en-US" sz="3200" b="1" dirty="0" err="1" smtClean="0"/>
              <a:t>IoT</a:t>
            </a:r>
            <a:r>
              <a:rPr lang="en-US" sz="3200" b="1" dirty="0" smtClean="0"/>
              <a:t> systems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en-US" sz="3200" b="1" dirty="0" smtClean="0"/>
              <a:t>based on the Bluetooth Low Energy standard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err="1" smtClean="0"/>
              <a:t>Task</a:t>
            </a:r>
            <a:r>
              <a:rPr lang="pl-PL" sz="3200" b="1" dirty="0" smtClean="0"/>
              <a:t> 1</a:t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                                              Grażyna Gilewska, </a:t>
            </a:r>
            <a:r>
              <a:rPr lang="pl-PL" sz="3200" b="1" dirty="0" err="1" smtClean="0"/>
              <a:t>PhD</a:t>
            </a:r>
            <a:endParaRPr lang="pl-PL" sz="3200" b="1" dirty="0"/>
          </a:p>
        </p:txBody>
      </p:sp>
      <p:pic>
        <p:nvPicPr>
          <p:cNvPr id="5" name="Obraz 4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7" name="Obraz 6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337479" y="0"/>
            <a:ext cx="5431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/>
              <a:t>ICT_EDUPAND</a:t>
            </a:r>
            <a:r>
              <a:rPr lang="pl-PL" sz="1600" dirty="0" smtClean="0"/>
              <a:t> Project 2020-1-PL01-KA226-HE-096196</a:t>
            </a:r>
          </a:p>
          <a:p>
            <a:r>
              <a:rPr lang="en-US" sz="1600" dirty="0" smtClean="0"/>
              <a:t>Holistic approach towards problem-based ICT education based on international cooperation in pandemic conditions</a:t>
            </a:r>
            <a:endParaRPr lang="pl-PL" sz="1600" dirty="0"/>
          </a:p>
        </p:txBody>
      </p:sp>
      <p:pic>
        <p:nvPicPr>
          <p:cNvPr id="10" name="Picture 7" descr="C:\Magda K\1 IRO\prezentacja IRO\logo PB angielska wersja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9079" y="5145205"/>
            <a:ext cx="1497387" cy="122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2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/>
              <a:t>C</a:t>
            </a:r>
            <a:r>
              <a:rPr lang="en-US" sz="2400" dirty="0" err="1" smtClean="0"/>
              <a:t>onnect</a:t>
            </a:r>
            <a:r>
              <a:rPr lang="en-US" sz="2400" dirty="0" smtClean="0"/>
              <a:t> to BLE device </a:t>
            </a:r>
            <a:r>
              <a:rPr lang="pl-PL" sz="2400" dirty="0" smtClean="0"/>
              <a:t>and </a:t>
            </a:r>
            <a:r>
              <a:rPr lang="pl-PL" sz="2400" dirty="0" err="1" smtClean="0"/>
              <a:t>get</a:t>
            </a:r>
            <a:r>
              <a:rPr lang="pl-PL" sz="2400" dirty="0" smtClean="0"/>
              <a:t> </a:t>
            </a:r>
            <a:r>
              <a:rPr lang="pl-PL" sz="2400" dirty="0" err="1" smtClean="0"/>
              <a:t>requested</a:t>
            </a:r>
            <a:r>
              <a:rPr lang="pl-PL" sz="2400" dirty="0" smtClean="0"/>
              <a:t> data </a:t>
            </a:r>
            <a:r>
              <a:rPr lang="pl-PL" sz="2400" dirty="0" err="1" smtClean="0"/>
              <a:t>type</a:t>
            </a:r>
            <a:r>
              <a:rPr lang="pl-PL" sz="2400" dirty="0" smtClean="0"/>
              <a:t>:</a:t>
            </a:r>
          </a:p>
        </p:txBody>
      </p:sp>
      <p:sp>
        <p:nvSpPr>
          <p:cNvPr id="8" name="Symbol zastępczy zawartości 9"/>
          <p:cNvSpPr txBox="1">
            <a:spLocks/>
          </p:cNvSpPr>
          <p:nvPr/>
        </p:nvSpPr>
        <p:spPr>
          <a:xfrm>
            <a:off x="191069" y="1328749"/>
            <a:ext cx="8789157" cy="550920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network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import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Bluetooth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import time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pycom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ubinascii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bth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Bluetooth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() #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Bluetooth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bth.start_scan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(-1)  # start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scanning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no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timeout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adv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bth.get_adv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adv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bth.connect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adv.mac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        # start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scanning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again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bth.start_scan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(-1)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continue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    break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adr_manuf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bth.resolve_adv_data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adv.data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bth.ADV_NAME_CMPL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('\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nName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device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' +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adr_manuf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 + '\n')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pycom.heartbeat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time.sleep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pycom.rgbled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(0xFF0000)  # Red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10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2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/>
              <a:t>C</a:t>
            </a:r>
            <a:r>
              <a:rPr lang="en-US" sz="2400" dirty="0" err="1" smtClean="0"/>
              <a:t>onnect</a:t>
            </a:r>
            <a:r>
              <a:rPr lang="en-US" sz="2400" dirty="0" smtClean="0"/>
              <a:t> to BLE device </a:t>
            </a:r>
            <a:r>
              <a:rPr lang="pl-PL" sz="2400" dirty="0" smtClean="0"/>
              <a:t>and </a:t>
            </a:r>
            <a:r>
              <a:rPr lang="pl-PL" sz="2400" dirty="0" err="1" smtClean="0"/>
              <a:t>get</a:t>
            </a:r>
            <a:r>
              <a:rPr lang="pl-PL" sz="2400" dirty="0" smtClean="0"/>
              <a:t> </a:t>
            </a:r>
            <a:r>
              <a:rPr lang="pl-PL" sz="2400" dirty="0" err="1" smtClean="0"/>
              <a:t>requested</a:t>
            </a:r>
            <a:r>
              <a:rPr lang="pl-PL" sz="2400" dirty="0" smtClean="0"/>
              <a:t> data </a:t>
            </a:r>
            <a:r>
              <a:rPr lang="pl-PL" sz="2400" dirty="0" err="1" smtClean="0"/>
              <a:t>type</a:t>
            </a:r>
            <a:r>
              <a:rPr lang="pl-PL" sz="2400" dirty="0" smtClean="0"/>
              <a:t>:</a:t>
            </a:r>
          </a:p>
        </p:txBody>
      </p:sp>
      <p:pic>
        <p:nvPicPr>
          <p:cNvPr id="13" name="Obraz 12" descr="Atom-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54992"/>
            <a:ext cx="9144000" cy="4792153"/>
          </a:xfrm>
          <a:prstGeom prst="rect">
            <a:avLst/>
          </a:prstGeom>
        </p:spPr>
      </p:pic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11</a:t>
            </a:fld>
            <a:endParaRPr lang="pl-PL" altLang="pl-PL" sz="1400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616657" y="1296537"/>
            <a:ext cx="4394580" cy="3712191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2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/>
              <a:t>C</a:t>
            </a:r>
            <a:r>
              <a:rPr lang="en-US" sz="2400" dirty="0" err="1" smtClean="0"/>
              <a:t>onnect</a:t>
            </a:r>
            <a:r>
              <a:rPr lang="en-US" sz="2400" dirty="0" smtClean="0"/>
              <a:t> to BLE device </a:t>
            </a:r>
            <a:r>
              <a:rPr lang="pl-PL" sz="2400" dirty="0" smtClean="0"/>
              <a:t>and </a:t>
            </a:r>
            <a:r>
              <a:rPr lang="pl-PL" sz="2400" dirty="0" err="1" smtClean="0"/>
              <a:t>get</a:t>
            </a:r>
            <a:r>
              <a:rPr lang="pl-PL" sz="2400" dirty="0" smtClean="0"/>
              <a:t> </a:t>
            </a:r>
            <a:r>
              <a:rPr lang="pl-PL" sz="2400" dirty="0" err="1" smtClean="0"/>
              <a:t>requested</a:t>
            </a:r>
            <a:r>
              <a:rPr lang="pl-PL" sz="2400" dirty="0" smtClean="0"/>
              <a:t> data </a:t>
            </a:r>
            <a:r>
              <a:rPr lang="pl-PL" sz="2400" dirty="0" err="1" smtClean="0"/>
              <a:t>type</a:t>
            </a:r>
            <a:r>
              <a:rPr lang="pl-PL" sz="2400" dirty="0" smtClean="0"/>
              <a:t>:</a:t>
            </a:r>
          </a:p>
        </p:txBody>
      </p:sp>
      <p:sp>
        <p:nvSpPr>
          <p:cNvPr id="7" name="Symbol zastępczy zawartości 9"/>
          <p:cNvSpPr txBox="1">
            <a:spLocks/>
          </p:cNvSpPr>
          <p:nvPr/>
        </p:nvSpPr>
        <p:spPr>
          <a:xfrm>
            <a:off x="354843" y="1738181"/>
            <a:ext cx="8325134" cy="34163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+mn-lt"/>
                <a:cs typeface="Courier New" pitchFamily="49" charset="0"/>
              </a:rPr>
              <a:t>We </a:t>
            </a:r>
            <a:r>
              <a:rPr lang="pl-PL" dirty="0" err="1" smtClean="0">
                <a:latin typeface="+mn-lt"/>
                <a:cs typeface="Courier New" pitchFamily="49" charset="0"/>
              </a:rPr>
              <a:t>used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the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method</a:t>
            </a:r>
            <a:r>
              <a:rPr lang="pl-PL" dirty="0" smtClean="0">
                <a:latin typeface="+mn-lt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bluetooth.resolve_adv_data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(data,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returns the requested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if present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bytes object with the complete advertisement data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data type to resolve from </a:t>
            </a:r>
            <a:r>
              <a:rPr lang="en-US" dirty="0" err="1" smtClean="0">
                <a:latin typeface="+mn-lt"/>
                <a:cs typeface="Courier New" pitchFamily="49" charset="0"/>
              </a:rPr>
              <a:t>from</a:t>
            </a:r>
            <a:r>
              <a:rPr lang="en-US" dirty="0" smtClean="0">
                <a:latin typeface="+mn-lt"/>
                <a:cs typeface="Courier New" pitchFamily="49" charset="0"/>
              </a:rPr>
              <a:t> the advertisement data.</a:t>
            </a: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12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2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Write a script for the task</a:t>
            </a:r>
            <a:r>
              <a:rPr lang="pl-PL" sz="2400" dirty="0" smtClean="0"/>
              <a:t>:</a:t>
            </a:r>
          </a:p>
        </p:txBody>
      </p:sp>
      <p:sp>
        <p:nvSpPr>
          <p:cNvPr id="7" name="Symbol zastępczy zawartości 9"/>
          <p:cNvSpPr txBox="1">
            <a:spLocks/>
          </p:cNvSpPr>
          <p:nvPr/>
        </p:nvSpPr>
        <p:spPr>
          <a:xfrm>
            <a:off x="491320" y="1588056"/>
            <a:ext cx="7820167" cy="480131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+mn-lt"/>
                <a:cs typeface="Courier New" pitchFamily="49" charset="0"/>
              </a:rPr>
              <a:t>Using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the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method</a:t>
            </a:r>
            <a:r>
              <a:rPr lang="pl-PL" dirty="0" smtClean="0">
                <a:latin typeface="+mn-lt"/>
                <a:cs typeface="Courier New" pitchFamily="49" charset="0"/>
              </a:rPr>
              <a:t> of: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bluetooth.resolve_adv_data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(data,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read the following parameters of the BLE device we connected to:</a:t>
            </a: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flag,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manufacturer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data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b="1" dirty="0" err="1" smtClean="0">
                <a:latin typeface="+mn-lt"/>
                <a:cs typeface="Courier New" pitchFamily="49" charset="0"/>
              </a:rPr>
              <a:t>Constants</a:t>
            </a:r>
            <a:r>
              <a:rPr lang="pl-PL" b="1" dirty="0" smtClean="0">
                <a:latin typeface="+mn-lt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Advertisement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Bluetooth.ADV_FLAG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Bluetooth.ADV_16SRV_PART, Bluetooth.ADV_T16SRV_CMPL, Bluetooth.ADV_32SRV_PART, Bluetooth.ADV_32SRV_CMPL, Bluetooth.ADV_128SRV_PART, Bluetooth.ADV_128SRV_CMPL,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Bluetooth.ADV_NAME_SHORT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Bluetooth.ADV_NAME_CMPL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Bluetooth.ADV_TX_PWR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Bluetooth.ADV_DEV_CLASS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Bluetooth.ADV_SERVICE_DATA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Bluetooth.ADV_APPEARANCE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Bluetooth.ADV_ADV_INT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Bluetooth.ADV_32SERVICE_DATA, Bluetooth.ADV_128SERVICE_DATA,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Bluetooth.ADV_MANUFACTURER_DATA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665027" y="6355672"/>
            <a:ext cx="6318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https://docs.pycom.io/firmwareapi/pycom/network/bluetooth/</a:t>
            </a:r>
            <a:endParaRPr lang="pl-PL" sz="1600" dirty="0"/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13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3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830997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Connect to BLE device with known MAC number and receive measurement data</a:t>
            </a:r>
            <a:r>
              <a:rPr lang="pl-PL" sz="2400" dirty="0" smtClean="0"/>
              <a:t>:</a:t>
            </a:r>
          </a:p>
        </p:txBody>
      </p:sp>
      <p:sp>
        <p:nvSpPr>
          <p:cNvPr id="8" name="Symbol zastępczy zawartości 9"/>
          <p:cNvSpPr txBox="1">
            <a:spLocks/>
          </p:cNvSpPr>
          <p:nvPr/>
        </p:nvSpPr>
        <p:spPr>
          <a:xfrm>
            <a:off x="177420" y="1669943"/>
            <a:ext cx="8966580" cy="470898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network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import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Bluetooth</a:t>
            </a: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ubinascii</a:t>
            </a: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pycom</a:t>
            </a: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import time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Bluetooth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bt.start_scan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(10)    #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starts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scanning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and stop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after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10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seconds</a:t>
            </a: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pycom.heartbeat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pycom.rgbled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(0xFF0000)  # Red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bt.isscanning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adv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bt.get_adv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adv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ubinascii.hexlify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adv.mac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) == b'd0f01843e444':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time.sleep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pycom.rgbled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(0x0000FF)  #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Blue</a:t>
            </a:r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('\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nRetrieved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data:')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adv_manuf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bt.resolve_adv_data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adv.data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bt.ADV_NAME_CMPL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('\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nName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device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adv_manuf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data_manuf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ubinascii.hexlify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bt.resolve_adv_data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adv.data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bt.ADV_MANUFACTURER_DATA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press=data_manuf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[12:16]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press2 =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ubinascii.unhexlify(pres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s)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press3=(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struct.unpack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("&lt;H",press2)[0])/16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('\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nPressure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(press3) + ' </a:t>
            </a: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hPa\n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sz="1200" dirty="0" err="1" smtClean="0">
                <a:latin typeface="Courier New" pitchFamily="49" charset="0"/>
                <a:cs typeface="Courier New" pitchFamily="49" charset="0"/>
              </a:rPr>
              <a:t>pycom.rgbled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(0x00FF00)  # Green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14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Atom-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46060"/>
            <a:ext cx="9183166" cy="4791217"/>
          </a:xfrm>
          <a:prstGeom prst="rect">
            <a:avLst/>
          </a:prstGeom>
        </p:spPr>
      </p:pic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3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830997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Connect to BLE device with known MAC number and receive measurement data</a:t>
            </a:r>
            <a:r>
              <a:rPr lang="pl-PL" sz="2400" dirty="0" smtClean="0"/>
              <a:t>: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15</a:t>
            </a:fld>
            <a:endParaRPr lang="pl-PL" altLang="pl-PL" sz="1400" dirty="0"/>
          </a:p>
        </p:txBody>
      </p:sp>
      <p:cxnSp>
        <p:nvCxnSpPr>
          <p:cNvPr id="14" name="Łącznik prosty ze strzałką 13"/>
          <p:cNvCxnSpPr/>
          <p:nvPr/>
        </p:nvCxnSpPr>
        <p:spPr>
          <a:xfrm flipH="1">
            <a:off x="3589361" y="1569493"/>
            <a:ext cx="1405721" cy="3889611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3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830997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Connect to BLE device with known MAC number and receive measurement data</a:t>
            </a:r>
            <a:r>
              <a:rPr lang="pl-PL" sz="2400" dirty="0" smtClean="0"/>
              <a:t>: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16</a:t>
            </a:fld>
            <a:endParaRPr lang="pl-PL" altLang="pl-PL" sz="1400" dirty="0"/>
          </a:p>
        </p:txBody>
      </p:sp>
      <p:sp>
        <p:nvSpPr>
          <p:cNvPr id="13" name="Symbol zastępczy zawartości 9"/>
          <p:cNvSpPr txBox="1">
            <a:spLocks/>
          </p:cNvSpPr>
          <p:nvPr/>
        </p:nvSpPr>
        <p:spPr>
          <a:xfrm>
            <a:off x="0" y="1738181"/>
            <a:ext cx="9144000" cy="104644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355600" lvl="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+mn-lt"/>
                <a:cs typeface="Courier New" pitchFamily="49" charset="0"/>
              </a:rPr>
              <a:t>We </a:t>
            </a:r>
            <a:r>
              <a:rPr lang="pl-PL" dirty="0" err="1" smtClean="0">
                <a:latin typeface="+mn-lt"/>
                <a:cs typeface="Courier New" pitchFamily="49" charset="0"/>
              </a:rPr>
              <a:t>used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iNode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Manufacturer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Specific</a:t>
            </a:r>
            <a:r>
              <a:rPr lang="pl-PL" dirty="0" smtClean="0">
                <a:latin typeface="+mn-lt"/>
                <a:cs typeface="Courier New" pitchFamily="49" charset="0"/>
              </a:rPr>
              <a:t> Data: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+mn-lt"/>
                <a:cs typeface="Courier New" pitchFamily="49" charset="0"/>
              </a:rPr>
              <a:t>iNode</a:t>
            </a:r>
            <a:r>
              <a:rPr lang="en-US" dirty="0" smtClean="0">
                <a:latin typeface="+mn-lt"/>
                <a:cs typeface="Courier New" pitchFamily="49" charset="0"/>
              </a:rPr>
              <a:t> Care Sensor PHT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0x9D</a:t>
            </a:r>
            <a:r>
              <a:rPr lang="en-US" dirty="0" smtClean="0">
                <a:latin typeface="+mn-lt"/>
                <a:cs typeface="Courier New" pitchFamily="49" charset="0"/>
              </a:rPr>
              <a:t>)</a:t>
            </a:r>
            <a:endParaRPr lang="pl-PL" dirty="0" smtClean="0">
              <a:latin typeface="+mn-lt"/>
              <a:cs typeface="Courier New" pitchFamily="49" charset="0"/>
            </a:endParaRPr>
          </a:p>
          <a:p>
            <a:pPr marL="177800"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12 9D 01 C0 00 00 4F 3E 3F 19 95 12 03 00 3C C0 91 99 BB A2 CC 23 AC 82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677838" y="2915920"/>
          <a:ext cx="6446293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59"/>
                <a:gridCol w="4667534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12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bit 2: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rtto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bit 3: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lowBattery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9D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iNode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Care Sensor PHT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Calibri"/>
                          <a:cs typeface="Times New Roman"/>
                        </a:rPr>
                        <a:t>01 c0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groupsAndBattery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(uint16le); 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latin typeface="Courier New"/>
                          <a:ea typeface="Calibri"/>
                          <a:cs typeface="Times New Roman"/>
                        </a:rPr>
                        <a:t>00 00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latin typeface="Times New Roman"/>
                          <a:ea typeface="Calibri"/>
                          <a:cs typeface="Times New Roman"/>
                        </a:rPr>
                        <a:t>Alarms</a:t>
                      </a: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 (uint16le);</a:t>
                      </a: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Calibri"/>
                          <a:cs typeface="Times New Roman"/>
                        </a:rPr>
                        <a:t>4f 3e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rawPressure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(uint16le);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3f 19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rawTemperature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(uint16le);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Calibri"/>
                          <a:cs typeface="Times New Roman"/>
                        </a:rPr>
                        <a:t>95 12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rawHumidity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(uint16le);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Calibri"/>
                          <a:cs typeface="Times New Roman"/>
                        </a:rPr>
                        <a:t>03 00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rawTime1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(uint16le);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Calibri"/>
                          <a:cs typeface="Times New Roman"/>
                        </a:rPr>
                        <a:t>3c c0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rawTime2 (uint16le)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91 99 bb a2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ourier New"/>
                          <a:ea typeface="Calibri"/>
                          <a:cs typeface="Times New Roman"/>
                        </a:rPr>
                        <a:t>cc 23 </a:t>
                      </a:r>
                      <a:r>
                        <a:rPr lang="pl-PL" sz="1600" dirty="0" err="1">
                          <a:latin typeface="Courier New"/>
                          <a:ea typeface="Calibri"/>
                          <a:cs typeface="Times New Roman"/>
                        </a:rPr>
                        <a:t>ac</a:t>
                      </a:r>
                      <a:r>
                        <a:rPr lang="pl-PL" sz="1600" dirty="0">
                          <a:latin typeface="Courier New"/>
                          <a:ea typeface="Calibri"/>
                          <a:cs typeface="Times New Roman"/>
                        </a:rPr>
                        <a:t> 82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AES128 digital signature for the above data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8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7328848" y="6069069"/>
            <a:ext cx="165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https://inode.pl</a:t>
            </a:r>
            <a:endParaRPr lang="pl-PL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3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17</a:t>
            </a:fld>
            <a:endParaRPr lang="pl-PL" altLang="pl-PL" sz="1400" dirty="0"/>
          </a:p>
        </p:txBody>
      </p:sp>
      <p:sp>
        <p:nvSpPr>
          <p:cNvPr id="14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386999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Write a script for the task</a:t>
            </a:r>
            <a:r>
              <a:rPr lang="pl-PL" sz="2400" dirty="0" smtClean="0"/>
              <a:t>:</a:t>
            </a:r>
          </a:p>
        </p:txBody>
      </p:sp>
      <p:sp>
        <p:nvSpPr>
          <p:cNvPr id="15" name="Symbol zastępczy zawartości 9"/>
          <p:cNvSpPr txBox="1">
            <a:spLocks/>
          </p:cNvSpPr>
          <p:nvPr/>
        </p:nvSpPr>
        <p:spPr>
          <a:xfrm>
            <a:off x="477672" y="1519817"/>
            <a:ext cx="7820167" cy="452431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Using </a:t>
            </a:r>
            <a:r>
              <a:rPr lang="en-US" dirty="0" err="1" smtClean="0">
                <a:latin typeface="+mn-lt"/>
                <a:cs typeface="Courier New" pitchFamily="49" charset="0"/>
              </a:rPr>
              <a:t>iNode</a:t>
            </a:r>
            <a:r>
              <a:rPr lang="en-US" dirty="0" smtClean="0">
                <a:latin typeface="+mn-lt"/>
                <a:cs typeface="Courier New" pitchFamily="49" charset="0"/>
              </a:rPr>
              <a:t> Manufacturer Specific Data   </a:t>
            </a:r>
            <a:r>
              <a:rPr lang="en-US" dirty="0" err="1" smtClean="0">
                <a:latin typeface="+mn-lt"/>
                <a:cs typeface="Courier New" pitchFamily="49" charset="0"/>
              </a:rPr>
              <a:t>iNode</a:t>
            </a:r>
            <a:r>
              <a:rPr lang="en-US" dirty="0" smtClean="0">
                <a:latin typeface="+mn-lt"/>
                <a:cs typeface="Courier New" pitchFamily="49" charset="0"/>
              </a:rPr>
              <a:t> Care Sensor PHT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converting hexadecimal to </a:t>
            </a:r>
            <a:r>
              <a:rPr lang="en-US" dirty="0" err="1" smtClean="0">
                <a:latin typeface="+mn-lt"/>
                <a:cs typeface="Courier New" pitchFamily="49" charset="0"/>
              </a:rPr>
              <a:t>ascii</a:t>
            </a:r>
            <a:r>
              <a:rPr lang="en-US" dirty="0" smtClean="0">
                <a:latin typeface="+mn-lt"/>
                <a:cs typeface="Courier New" pitchFamily="49" charset="0"/>
              </a:rPr>
              <a:t>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ubinascii</a:t>
            </a:r>
            <a:endParaRPr lang="en-US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decoding Little </a:t>
            </a:r>
            <a:r>
              <a:rPr lang="en-US" dirty="0" err="1" smtClean="0">
                <a:latin typeface="+mn-lt"/>
                <a:cs typeface="Courier New" pitchFamily="49" charset="0"/>
              </a:rPr>
              <a:t>endian</a:t>
            </a:r>
            <a:r>
              <a:rPr lang="en-US" dirty="0" smtClean="0">
                <a:latin typeface="+mn-lt"/>
                <a:cs typeface="Courier New" pitchFamily="49" charset="0"/>
              </a:rPr>
              <a:t>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Calculation of humidity</a:t>
            </a:r>
            <a:r>
              <a:rPr lang="pl-PL" dirty="0" smtClean="0">
                <a:latin typeface="+mn-lt"/>
                <a:cs typeface="Courier New" pitchFamily="49" charset="0"/>
              </a:rPr>
              <a:t> (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H[%]</a:t>
            </a:r>
            <a:r>
              <a:rPr lang="pl-PL" dirty="0" smtClean="0">
                <a:latin typeface="+mn-lt"/>
                <a:cs typeface="Courier New" pitchFamily="49" charset="0"/>
              </a:rPr>
              <a:t>):</a:t>
            </a:r>
            <a:endParaRPr lang="en-US" dirty="0" smtClean="0">
              <a:latin typeface="+mn-lt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 = (125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rawHumidity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4 / 65536) – 6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Calculation of temperature</a:t>
            </a:r>
            <a:r>
              <a:rPr lang="pl-PL" dirty="0" smtClean="0">
                <a:latin typeface="+mn-lt"/>
                <a:cs typeface="Courier New" pitchFamily="49" charset="0"/>
              </a:rPr>
              <a:t> (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T[°C]</a:t>
            </a:r>
            <a:r>
              <a:rPr lang="pl-PL" dirty="0" smtClean="0">
                <a:latin typeface="+mn-lt"/>
                <a:cs typeface="Courier New" pitchFamily="49" charset="0"/>
              </a:rPr>
              <a:t>):</a:t>
            </a:r>
            <a:endParaRPr lang="en-US" dirty="0" smtClean="0">
              <a:latin typeface="+mn-lt"/>
              <a:cs typeface="Courier New" pitchFamily="49" charset="0"/>
            </a:endParaRP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T = (175.72 *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rawTemperature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* 4 / 65536) - 46.85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Connect to BLE device with known </a:t>
            </a:r>
            <a:r>
              <a:rPr lang="pl-PL" dirty="0" err="1" smtClean="0">
                <a:latin typeface="+mn-lt"/>
                <a:cs typeface="Courier New" pitchFamily="49" charset="0"/>
              </a:rPr>
              <a:t>name</a:t>
            </a:r>
            <a:r>
              <a:rPr lang="pl-PL" dirty="0" smtClean="0">
                <a:latin typeface="+mn-lt"/>
                <a:cs typeface="Courier New" pitchFamily="49" charset="0"/>
              </a:rPr>
              <a:t>:  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iNode-43E444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+mn-lt"/>
                <a:cs typeface="Courier New" pitchFamily="49" charset="0"/>
              </a:rPr>
              <a:t>and </a:t>
            </a:r>
            <a:r>
              <a:rPr lang="en-US" dirty="0" smtClean="0">
                <a:latin typeface="+mn-lt"/>
                <a:cs typeface="Courier New" pitchFamily="49" charset="0"/>
              </a:rPr>
              <a:t>read the following parameters of the BLE device we connected to: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Temperature, Humidity 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7069541" y="4404043"/>
            <a:ext cx="165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https://inode.pl</a:t>
            </a:r>
            <a:endParaRPr lang="pl-PL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0" y="894405"/>
            <a:ext cx="9144000" cy="538609"/>
          </a:xfrm>
        </p:spPr>
        <p:txBody>
          <a:bodyPr wrap="square">
            <a:spAutoFit/>
          </a:bodyPr>
          <a:lstStyle/>
          <a:p>
            <a:pPr marL="273050"/>
            <a:r>
              <a:rPr lang="en-US" sz="3200" b="1" dirty="0" smtClean="0"/>
              <a:t>Task topic</a:t>
            </a:r>
            <a:r>
              <a:rPr lang="pl-PL" sz="3200" b="1" dirty="0" smtClean="0"/>
              <a:t>:   </a:t>
            </a:r>
            <a:r>
              <a:rPr lang="en-US" sz="3200" b="1" dirty="0" smtClean="0"/>
              <a:t>Connect to a BLE Device and read data</a:t>
            </a:r>
            <a:endParaRPr lang="en-US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pic>
        <p:nvPicPr>
          <p:cNvPr id="13" name="Obraz 12" descr="Atom-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690831"/>
            <a:ext cx="9157832" cy="4846448"/>
          </a:xfrm>
          <a:prstGeom prst="rect">
            <a:avLst/>
          </a:prstGeom>
        </p:spPr>
      </p:pic>
      <p:cxnSp>
        <p:nvCxnSpPr>
          <p:cNvPr id="14" name="Łącznik prosty ze strzałką 13"/>
          <p:cNvCxnSpPr/>
          <p:nvPr/>
        </p:nvCxnSpPr>
        <p:spPr>
          <a:xfrm flipH="1">
            <a:off x="4135272" y="1351129"/>
            <a:ext cx="3998795" cy="3548417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2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348018" y="798871"/>
            <a:ext cx="8229600" cy="538609"/>
          </a:xfrm>
        </p:spPr>
        <p:txBody>
          <a:bodyPr wrap="square">
            <a:spAutoFit/>
          </a:bodyPr>
          <a:lstStyle/>
          <a:p>
            <a:pPr marL="355600"/>
            <a:r>
              <a:rPr lang="pl-PL" sz="3200" b="1" dirty="0" smtClean="0"/>
              <a:t>Devices </a:t>
            </a:r>
            <a:r>
              <a:rPr lang="pl-PL" sz="3200" b="1" dirty="0" err="1" smtClean="0"/>
              <a:t>used</a:t>
            </a:r>
            <a:r>
              <a:rPr lang="pl-PL" sz="3200" b="1" dirty="0" smtClean="0"/>
              <a:t> for </a:t>
            </a:r>
            <a:r>
              <a:rPr lang="pl-PL" sz="3200" b="1" dirty="0" err="1" smtClean="0"/>
              <a:t>task</a:t>
            </a:r>
            <a:r>
              <a:rPr lang="pl-PL" sz="3200" b="1" dirty="0" smtClean="0"/>
              <a:t>: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pic>
        <p:nvPicPr>
          <p:cNvPr id="8" name="Obraz 7" descr="Bo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33515" y="3568890"/>
            <a:ext cx="4528907" cy="2620370"/>
          </a:xfrm>
          <a:prstGeom prst="rect">
            <a:avLst/>
          </a:prstGeom>
        </p:spPr>
      </p:pic>
      <p:sp>
        <p:nvSpPr>
          <p:cNvPr id="7" name="Symbol zastępczy zawartości 9"/>
          <p:cNvSpPr txBox="1">
            <a:spLocks/>
          </p:cNvSpPr>
          <p:nvPr/>
        </p:nvSpPr>
        <p:spPr>
          <a:xfrm>
            <a:off x="558839" y="1772186"/>
            <a:ext cx="7739000" cy="129266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400" dirty="0" err="1" smtClean="0">
                <a:latin typeface="+mn-lt"/>
              </a:rPr>
              <a:t>FiPy</a:t>
            </a:r>
            <a:r>
              <a:rPr lang="en-US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with</a:t>
            </a:r>
            <a:r>
              <a:rPr lang="pl-PL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ESP32 </a:t>
            </a:r>
            <a:r>
              <a:rPr lang="en-US" sz="2400" dirty="0" err="1" smtClean="0">
                <a:latin typeface="+mn-lt"/>
              </a:rPr>
              <a:t>Pycom</a:t>
            </a:r>
            <a:r>
              <a:rPr lang="en-US" sz="2400" dirty="0" smtClean="0">
                <a:latin typeface="+mn-lt"/>
              </a:rPr>
              <a:t> </a:t>
            </a:r>
            <a:r>
              <a:rPr lang="pl-PL" sz="2400" dirty="0" smtClean="0">
                <a:latin typeface="+mn-lt"/>
              </a:rPr>
              <a:t>and </a:t>
            </a:r>
            <a:r>
              <a:rPr lang="en-US" sz="2400" dirty="0" err="1" smtClean="0">
                <a:latin typeface="+mn-lt"/>
              </a:rPr>
              <a:t>Pysense</a:t>
            </a:r>
            <a:r>
              <a:rPr lang="en-US" sz="2400" dirty="0" smtClean="0">
                <a:latin typeface="+mn-lt"/>
              </a:rPr>
              <a:t> expansion board</a:t>
            </a:r>
            <a:endParaRPr lang="pl-PL" sz="2400" dirty="0" smtClean="0">
              <a:latin typeface="+mn-lt"/>
            </a:endParaRPr>
          </a:p>
          <a:p>
            <a:pPr marL="273050" lvl="0" indent="-273050" fontAlgn="auto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400" dirty="0" err="1" smtClean="0">
                <a:latin typeface="+mn-lt"/>
              </a:rPr>
              <a:t>iNode</a:t>
            </a:r>
            <a:r>
              <a:rPr lang="en-US" sz="2400" dirty="0" smtClean="0">
                <a:latin typeface="+mn-lt"/>
              </a:rPr>
              <a:t> Care Sensor PHT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1282890" y="2265528"/>
            <a:ext cx="3384644" cy="2470245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562066" y="3070746"/>
            <a:ext cx="1856095" cy="1119117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3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382138" y="880758"/>
            <a:ext cx="8065826" cy="538609"/>
          </a:xfrm>
        </p:spPr>
        <p:txBody>
          <a:bodyPr wrap="square">
            <a:spAutoFit/>
          </a:bodyPr>
          <a:lstStyle/>
          <a:p>
            <a:pPr marL="355600"/>
            <a:r>
              <a:rPr lang="en-US" sz="3200" b="1" dirty="0" smtClean="0"/>
              <a:t>Use </a:t>
            </a:r>
            <a:r>
              <a:rPr lang="pl-PL" sz="3200" b="1" dirty="0" smtClean="0"/>
              <a:t>property </a:t>
            </a:r>
            <a:r>
              <a:rPr lang="en-US" sz="3200" b="1" dirty="0" smtClean="0"/>
              <a:t>constructors</a:t>
            </a:r>
            <a:r>
              <a:rPr lang="pl-PL" sz="3200" b="1" dirty="0" smtClean="0"/>
              <a:t>: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4" name="Symbol zastępczy zawartości 9"/>
          <p:cNvSpPr txBox="1">
            <a:spLocks/>
          </p:cNvSpPr>
          <p:nvPr/>
        </p:nvSpPr>
        <p:spPr>
          <a:xfrm>
            <a:off x="1787137" y="1471937"/>
            <a:ext cx="6387872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network.Bluetooth</a:t>
            </a:r>
            <a:endParaRPr lang="pl-PL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ytuł 8"/>
          <p:cNvSpPr txBox="1">
            <a:spLocks/>
          </p:cNvSpPr>
          <p:nvPr/>
        </p:nvSpPr>
        <p:spPr>
          <a:xfrm>
            <a:off x="1394346" y="2206865"/>
            <a:ext cx="4474191" cy="538609"/>
          </a:xfrm>
          <a:prstGeom prst="rect">
            <a:avLst/>
          </a:prstGeom>
        </p:spPr>
        <p:txBody>
          <a:bodyPr vert="horz" wrap="square" lIns="0" rIns="0" bIns="0" anchor="b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methods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Symbol zastępczy zawartości 9"/>
          <p:cNvSpPr txBox="1">
            <a:spLocks/>
          </p:cNvSpPr>
          <p:nvPr/>
        </p:nvSpPr>
        <p:spPr>
          <a:xfrm>
            <a:off x="1693876" y="2757101"/>
            <a:ext cx="5771449" cy="212365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bluetooth.start_scan</a:t>
            </a:r>
            <a:endParaRPr lang="pl-PL" sz="2400" dirty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bluetooth.get_adv</a:t>
            </a:r>
            <a:r>
              <a:rPr lang="pl-PL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bluetooth.resolve_adv_data</a:t>
            </a:r>
            <a:endParaRPr lang="pl-PL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ytuł 8"/>
          <p:cNvSpPr txBox="1">
            <a:spLocks/>
          </p:cNvSpPr>
          <p:nvPr/>
        </p:nvSpPr>
        <p:spPr>
          <a:xfrm>
            <a:off x="1328382" y="5022855"/>
            <a:ext cx="5522794" cy="538609"/>
          </a:xfrm>
          <a:prstGeom prst="rect">
            <a:avLst/>
          </a:prstGeom>
        </p:spPr>
        <p:txBody>
          <a:bodyPr vert="horz" wrap="square" lIns="0" rIns="0" bIns="0" anchor="b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commands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Symbol zastępczy zawartości 9"/>
          <p:cNvSpPr txBox="1">
            <a:spLocks/>
          </p:cNvSpPr>
          <p:nvPr/>
        </p:nvSpPr>
        <p:spPr>
          <a:xfrm>
            <a:off x="1846275" y="5625406"/>
            <a:ext cx="4622764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ubinascii.hexlify</a:t>
            </a:r>
            <a:endParaRPr lang="pl-PL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1569492" y="6519446"/>
            <a:ext cx="6318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https://docs.pycom.io/firmwareapi/pycom/network/bluetooth/</a:t>
            </a:r>
            <a:endParaRPr lang="pl-PL" sz="1600" dirty="0"/>
          </a:p>
        </p:txBody>
      </p:sp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4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348018" y="798871"/>
            <a:ext cx="8229600" cy="538609"/>
          </a:xfrm>
        </p:spPr>
        <p:txBody>
          <a:bodyPr wrap="square">
            <a:spAutoFit/>
          </a:bodyPr>
          <a:lstStyle/>
          <a:p>
            <a:pPr marL="1077913"/>
            <a:r>
              <a:rPr lang="en-US" sz="3200" b="1" smtClean="0"/>
              <a:t>Realise the task in 3 parts:</a:t>
            </a:r>
            <a:endParaRPr lang="en-US" sz="3200" b="1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 txBox="1">
            <a:spLocks/>
          </p:cNvSpPr>
          <p:nvPr/>
        </p:nvSpPr>
        <p:spPr>
          <a:xfrm>
            <a:off x="627076" y="2004199"/>
            <a:ext cx="7370511" cy="323165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400" dirty="0" smtClean="0">
                <a:latin typeface="+mn-lt"/>
              </a:rPr>
              <a:t>Connecting to a device that is sending advertisements and receiving advertisement data </a:t>
            </a:r>
          </a:p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400" dirty="0" smtClean="0">
                <a:latin typeface="+mn-lt"/>
              </a:rPr>
              <a:t>Connecting to the device sending advertisements and receiving device data</a:t>
            </a:r>
          </a:p>
          <a:p>
            <a:pPr marL="273050" lvl="0" indent="-273050" fontAlgn="auto">
              <a:spcBef>
                <a:spcPts val="0"/>
              </a:spcBef>
              <a:spcAft>
                <a:spcPts val="360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400" dirty="0" smtClean="0">
                <a:latin typeface="+mn-lt"/>
              </a:rPr>
              <a:t>Connecting to the device sending advertisements and receiving measurement data</a:t>
            </a: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5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1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073101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/>
              <a:t>S</a:t>
            </a:r>
            <a:r>
              <a:rPr lang="en-US" sz="2400" dirty="0" smtClean="0"/>
              <a:t>can until we can connect to any BLE device around</a:t>
            </a:r>
            <a:r>
              <a:rPr lang="pl-PL" sz="2400" dirty="0" smtClean="0"/>
              <a:t>:</a:t>
            </a:r>
          </a:p>
        </p:txBody>
      </p:sp>
      <p:sp>
        <p:nvSpPr>
          <p:cNvPr id="13" name="Symbol zastępczy zawartości 9"/>
          <p:cNvSpPr txBox="1">
            <a:spLocks/>
          </p:cNvSpPr>
          <p:nvPr/>
        </p:nvSpPr>
        <p:spPr>
          <a:xfrm>
            <a:off x="354842" y="1560761"/>
            <a:ext cx="8789157" cy="452431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network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import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ubinascii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bth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pl-PL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pl-PL" sz="16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pl-PL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pl-PL" sz="16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Bluetooth</a:t>
            </a:r>
            <a:r>
              <a:rPr lang="pl-PL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pl-PL" sz="1600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bth.start_scan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(-1)  </a:t>
            </a:r>
            <a:r>
              <a:rPr lang="pl-PL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start </a:t>
            </a:r>
            <a:r>
              <a:rPr lang="pl-PL" sz="16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scanning</a:t>
            </a:r>
            <a:r>
              <a:rPr lang="pl-PL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pl-PL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no </a:t>
            </a:r>
            <a:r>
              <a:rPr lang="pl-PL" sz="16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timeout</a:t>
            </a:r>
            <a:endParaRPr lang="pl-PL" sz="1600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bth.get_adv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bth.connect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adv.mac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pl-PL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start </a:t>
            </a:r>
            <a:r>
              <a:rPr lang="pl-PL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scanning</a:t>
            </a:r>
            <a:r>
              <a:rPr lang="pl-PL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again</a:t>
            </a:r>
            <a:endParaRPr lang="pl-PL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bth.start_scan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(-1)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continue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break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adr_mac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ubinascii.hexlify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adv.mac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pl-PL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pl-PL" sz="14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convert</a:t>
            </a:r>
            <a:r>
              <a:rPr lang="pl-PL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hexadecimal</a:t>
            </a:r>
            <a:r>
              <a:rPr lang="pl-PL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pl-PL" sz="14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ascii</a:t>
            </a:r>
            <a:endParaRPr lang="pl-PL" sz="1400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('Mac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address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device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: ',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adr_mac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6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1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073101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/>
              <a:t>S</a:t>
            </a:r>
            <a:r>
              <a:rPr lang="en-US" sz="2400" dirty="0" smtClean="0"/>
              <a:t>can until we can connect to any BLE device around</a:t>
            </a:r>
            <a:r>
              <a:rPr lang="pl-PL" sz="2400" dirty="0" smtClean="0"/>
              <a:t>:</a:t>
            </a:r>
          </a:p>
        </p:txBody>
      </p:sp>
      <p:pic>
        <p:nvPicPr>
          <p:cNvPr id="14" name="Obraz 13" descr="Atom-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05" y="1550229"/>
            <a:ext cx="9136395" cy="4782332"/>
          </a:xfrm>
          <a:prstGeom prst="rect">
            <a:avLst/>
          </a:prstGeom>
        </p:spPr>
      </p:pic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7</a:t>
            </a:fld>
            <a:endParaRPr lang="pl-PL" altLang="pl-PL" sz="1400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4367285" y="1310185"/>
            <a:ext cx="1924333" cy="3835021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1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1757001" y="842213"/>
            <a:ext cx="7073101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/>
              <a:t>S</a:t>
            </a:r>
            <a:r>
              <a:rPr lang="en-US" sz="2400" dirty="0" smtClean="0"/>
              <a:t>can until we can connect to any BLE device around</a:t>
            </a:r>
            <a:r>
              <a:rPr lang="pl-PL" sz="2400" dirty="0" smtClean="0"/>
              <a:t>:</a:t>
            </a:r>
          </a:p>
        </p:txBody>
      </p:sp>
      <p:sp>
        <p:nvSpPr>
          <p:cNvPr id="13" name="Symbol zastępczy zawartości 9"/>
          <p:cNvSpPr txBox="1">
            <a:spLocks/>
          </p:cNvSpPr>
          <p:nvPr/>
        </p:nvSpPr>
        <p:spPr>
          <a:xfrm>
            <a:off x="354843" y="1560761"/>
            <a:ext cx="8325134" cy="397031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+mn-lt"/>
                <a:cs typeface="Courier New" pitchFamily="49" charset="0"/>
              </a:rPr>
              <a:t>We </a:t>
            </a:r>
            <a:r>
              <a:rPr lang="pl-PL" dirty="0" err="1" smtClean="0">
                <a:latin typeface="+mn-lt"/>
                <a:cs typeface="Courier New" pitchFamily="49" charset="0"/>
              </a:rPr>
              <a:t>used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the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method</a:t>
            </a:r>
            <a:r>
              <a:rPr lang="pl-PL" dirty="0" smtClean="0">
                <a:latin typeface="+mn-lt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bluetooth.get_adv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smtClean="0">
                <a:latin typeface="+mn-lt"/>
                <a:cs typeface="Courier New" pitchFamily="49" charset="0"/>
              </a:rPr>
              <a:t>g</a:t>
            </a:r>
            <a:r>
              <a:rPr lang="en-US" dirty="0" err="1" smtClean="0">
                <a:latin typeface="+mn-lt"/>
                <a:cs typeface="Courier New" pitchFamily="49" charset="0"/>
              </a:rPr>
              <a:t>ets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err="1" smtClean="0">
                <a:latin typeface="+mn-lt"/>
                <a:cs typeface="Courier New" pitchFamily="49" charset="0"/>
              </a:rPr>
              <a:t>tuple</a:t>
            </a:r>
            <a:r>
              <a:rPr lang="en-US" dirty="0" smtClean="0">
                <a:latin typeface="+mn-lt"/>
                <a:cs typeface="Courier New" pitchFamily="49" charset="0"/>
              </a:rPr>
              <a:t> which has the following structure: </a:t>
            </a: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adv_type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data)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dirty="0" err="1" smtClean="0">
                <a:latin typeface="+mn-lt"/>
                <a:cs typeface="Courier New" pitchFamily="49" charset="0"/>
              </a:rPr>
              <a:t>mac</a:t>
            </a:r>
            <a:r>
              <a:rPr lang="en-US" dirty="0" smtClean="0">
                <a:latin typeface="+mn-lt"/>
                <a:cs typeface="Courier New" pitchFamily="49" charset="0"/>
              </a:rPr>
              <a:t> address of the device that sent the advertisement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address type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adv_type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dirty="0" smtClean="0">
                <a:latin typeface="+mn-lt"/>
                <a:cs typeface="Courier New" pitchFamily="49" charset="0"/>
              </a:rPr>
              <a:t>advertisement type received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signed integer with the signal strength of the advertisement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dirty="0" smtClean="0">
                <a:latin typeface="+mn-lt"/>
                <a:cs typeface="Courier New" pitchFamily="49" charset="0"/>
              </a:rPr>
              <a:t>contains the complete 31 bytes of the advertisement message</a:t>
            </a: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8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43553" y="757927"/>
            <a:ext cx="1412542" cy="538609"/>
          </a:xfrm>
        </p:spPr>
        <p:txBody>
          <a:bodyPr wrap="square">
            <a:spAutoFit/>
          </a:bodyPr>
          <a:lstStyle/>
          <a:p>
            <a:pPr marL="177800"/>
            <a:r>
              <a:rPr lang="pl-PL" sz="3200" b="1" dirty="0" smtClean="0"/>
              <a:t>Part 1</a:t>
            </a:r>
            <a:endParaRPr lang="pl-PL" sz="3200" b="1" dirty="0"/>
          </a:p>
        </p:txBody>
      </p:sp>
      <p:pic>
        <p:nvPicPr>
          <p:cNvPr id="10" name="Obraz 9" descr="Eplus-logo-wh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757" y="0"/>
            <a:ext cx="2000250" cy="571500"/>
          </a:xfrm>
          <a:prstGeom prst="rect">
            <a:avLst/>
          </a:prstGeom>
        </p:spPr>
      </p:pic>
      <p:pic>
        <p:nvPicPr>
          <p:cNvPr id="12" name="Obraz 11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38250" cy="800100"/>
          </a:xfrm>
          <a:prstGeom prst="rect">
            <a:avLst/>
          </a:prstGeom>
        </p:spPr>
      </p:pic>
      <p:sp>
        <p:nvSpPr>
          <p:cNvPr id="11" name="Symbol zastępczy zawartości 9"/>
          <p:cNvSpPr>
            <a:spLocks noGrp="1"/>
          </p:cNvSpPr>
          <p:nvPr>
            <p:ph idx="1"/>
          </p:nvPr>
        </p:nvSpPr>
        <p:spPr>
          <a:xfrm>
            <a:off x="2070900" y="828565"/>
            <a:ext cx="6226940" cy="46166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Write a script for the task</a:t>
            </a:r>
            <a:r>
              <a:rPr lang="pl-PL" sz="2400" dirty="0" smtClean="0"/>
              <a:t>:</a:t>
            </a:r>
          </a:p>
        </p:txBody>
      </p:sp>
      <p:sp>
        <p:nvSpPr>
          <p:cNvPr id="13" name="Symbol zastępczy zawartości 9"/>
          <p:cNvSpPr txBox="1">
            <a:spLocks/>
          </p:cNvSpPr>
          <p:nvPr/>
        </p:nvSpPr>
        <p:spPr>
          <a:xfrm>
            <a:off x="491320" y="1588056"/>
            <a:ext cx="7820167" cy="452431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+mn-lt"/>
                <a:cs typeface="Courier New" pitchFamily="49" charset="0"/>
              </a:rPr>
              <a:t>Using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the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method</a:t>
            </a:r>
            <a:r>
              <a:rPr lang="pl-PL" dirty="0" smtClean="0">
                <a:latin typeface="+mn-lt"/>
                <a:cs typeface="Courier New" pitchFamily="49" charset="0"/>
              </a:rPr>
              <a:t> of: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bluetooth.get_adv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smtClean="0">
                <a:latin typeface="+mn-lt"/>
                <a:cs typeface="Courier New" pitchFamily="49" charset="0"/>
              </a:rPr>
              <a:t>read the following parameters of the BLE device we connected to:</a:t>
            </a: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addr_type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adv_type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rssi</a:t>
            </a:r>
            <a:endParaRPr lang="en-US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b="1" dirty="0" err="1" smtClean="0">
                <a:latin typeface="+mn-lt"/>
                <a:cs typeface="Courier New" pitchFamily="49" charset="0"/>
              </a:rPr>
              <a:t>Constants</a:t>
            </a:r>
            <a:r>
              <a:rPr lang="pl-PL" b="1" dirty="0" smtClean="0">
                <a:latin typeface="+mn-lt"/>
                <a:cs typeface="Courier New" pitchFamily="49" charset="0"/>
              </a:rPr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+mn-lt"/>
                <a:cs typeface="Courier New" pitchFamily="49" charset="0"/>
              </a:rPr>
              <a:t>Advertisement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type</a:t>
            </a:r>
            <a:r>
              <a:rPr lang="pl-PL" dirty="0" smtClean="0">
                <a:latin typeface="+mn-lt"/>
                <a:cs typeface="Courier New" pitchFamily="49" charset="0"/>
              </a:rPr>
              <a:t>: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Bluetooth.CONN_ADV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Bluetooth.CONN_DIR_ADV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Bluetooth.DISC_ADV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Bluetooth.NON_CONN_ADV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Bluetooth.SCAN_RSP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pl-PL" dirty="0" smtClean="0">
              <a:latin typeface="+mn-lt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pl-PL" dirty="0" err="1" smtClean="0">
                <a:latin typeface="+mn-lt"/>
                <a:cs typeface="Courier New" pitchFamily="49" charset="0"/>
              </a:rPr>
              <a:t>Address</a:t>
            </a:r>
            <a:r>
              <a:rPr lang="pl-PL" dirty="0" smtClean="0">
                <a:latin typeface="+mn-lt"/>
                <a:cs typeface="Courier New" pitchFamily="49" charset="0"/>
              </a:rPr>
              <a:t> </a:t>
            </a:r>
            <a:r>
              <a:rPr lang="pl-PL" dirty="0" err="1" smtClean="0">
                <a:latin typeface="+mn-lt"/>
                <a:cs typeface="Courier New" pitchFamily="49" charset="0"/>
              </a:rPr>
              <a:t>type</a:t>
            </a:r>
            <a:r>
              <a:rPr lang="pl-PL" dirty="0" smtClean="0">
                <a:latin typeface="+mn-lt"/>
                <a:cs typeface="Courier New" pitchFamily="49" charset="0"/>
              </a:rPr>
              <a:t>: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Bluetooth.PUBLIC_ADDR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Bluetooth.RANDOM_ADDR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Bluetooth.PUBLIC_RPA_ADDR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Bluetooth.RANDOM_RPA_ADDR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665027" y="6273786"/>
            <a:ext cx="6318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https://docs.pycom.io/firmwareapi/pycom/network/bluetooth/</a:t>
            </a:r>
            <a:endParaRPr lang="pl-PL" sz="1600" dirty="0"/>
          </a:p>
        </p:txBody>
      </p:sp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70794" y="6509982"/>
            <a:ext cx="573205" cy="348017"/>
          </a:xfrm>
        </p:spPr>
        <p:txBody>
          <a:bodyPr rIns="36000" bIns="36000"/>
          <a:lstStyle/>
          <a:p>
            <a:pPr>
              <a:defRPr/>
            </a:pPr>
            <a:fld id="{F41ECB3E-CA85-4DCD-B19B-027ED7F17A30}" type="slidenum">
              <a:rPr lang="pl-PL" altLang="pl-PL" sz="1400" smtClean="0"/>
              <a:pPr>
                <a:defRPr/>
              </a:pPr>
              <a:t>9</a:t>
            </a:fld>
            <a:endParaRPr lang="pl-PL" altLang="pl-PL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31746</TotalTime>
  <Words>1020</Words>
  <Application>Microsoft Office PowerPoint</Application>
  <PresentationFormat>Pokaz na ekranie (4:3)</PresentationFormat>
  <Paragraphs>228</Paragraphs>
  <Slides>17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Przepływ</vt:lpstr>
      <vt:lpstr>Communication in IoT systems  based on the Bluetooth Low Energy standard  Task 1                                                  Grażyna Gilewska, PhD</vt:lpstr>
      <vt:lpstr>Task topic:   Connect to a BLE Device and read data</vt:lpstr>
      <vt:lpstr>Devices used for task:</vt:lpstr>
      <vt:lpstr>Use property constructors:</vt:lpstr>
      <vt:lpstr>Realise the task in 3 parts:</vt:lpstr>
      <vt:lpstr>Part 1</vt:lpstr>
      <vt:lpstr>Part 1</vt:lpstr>
      <vt:lpstr>Part 1</vt:lpstr>
      <vt:lpstr>Part 1</vt:lpstr>
      <vt:lpstr>Part 2</vt:lpstr>
      <vt:lpstr>Part 2</vt:lpstr>
      <vt:lpstr>Part 2</vt:lpstr>
      <vt:lpstr>Part 2</vt:lpstr>
      <vt:lpstr>Part 3</vt:lpstr>
      <vt:lpstr>Part 3</vt:lpstr>
      <vt:lpstr>Part 3</vt:lpstr>
      <vt:lpstr>Part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Magdalena</dc:creator>
  <cp:lastModifiedBy>KA</cp:lastModifiedBy>
  <cp:revision>734</cp:revision>
  <cp:lastPrinted>1601-01-01T00:00:00Z</cp:lastPrinted>
  <dcterms:created xsi:type="dcterms:W3CDTF">1601-01-01T00:00:00Z</dcterms:created>
  <dcterms:modified xsi:type="dcterms:W3CDTF">2022-04-12T20:49:47Z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